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1.png" ContentType="image/png"/>
  <Override PartName="/ppt/media/image33.png" ContentType="image/png"/>
  <Override PartName="/ppt/media/image13.jpeg" ContentType="image/jpeg"/>
  <Override PartName="/ppt/media/image3.jpeg" ContentType="image/jpeg"/>
  <Override PartName="/ppt/media/image28.png" ContentType="image/png"/>
  <Override PartName="/ppt/media/image16.png" ContentType="image/png"/>
  <Override PartName="/ppt/media/image4.png" ContentType="image/png"/>
  <Override PartName="/ppt/media/image5.jpeg" ContentType="image/jpeg"/>
  <Override PartName="/ppt/media/image7.png" ContentType="image/png"/>
  <Override PartName="/ppt/media/image15.png" ContentType="image/png"/>
  <Override PartName="/ppt/media/image10.jpeg" ContentType="image/jpeg"/>
  <Override PartName="/ppt/media/image6.png" ContentType="image/png"/>
  <Override PartName="/ppt/media/image8.jpeg" ContentType="image/jpeg"/>
  <Override PartName="/ppt/media/image25.png" ContentType="image/png"/>
  <Override PartName="/ppt/media/image11.jpeg" ContentType="image/jpeg"/>
  <Override PartName="/ppt/media/image24.png" ContentType="image/png"/>
  <Override PartName="/ppt/media/image2.png" ContentType="image/png"/>
  <Override PartName="/ppt/media/image12.jpeg" ContentType="image/jpeg"/>
  <Override PartName="/ppt/media/image34.png" ContentType="image/png"/>
  <Override PartName="/ppt/media/image19.png" ContentType="image/png"/>
  <Override PartName="/ppt/media/image14.jpeg" ContentType="image/jpeg"/>
  <Override PartName="/ppt/media/image20.png" ContentType="image/png"/>
  <Override PartName="/ppt/media/image9.png" ContentType="image/png"/>
  <Override PartName="/ppt/media/image21.png" ContentType="image/png"/>
  <Override PartName="/ppt/media/image17.png" ContentType="image/png"/>
  <Override PartName="/ppt/media/image32.png" ContentType="image/png"/>
  <Override PartName="/ppt/media/image22.png" ContentType="image/png"/>
  <Override PartName="/ppt/media/image23.png" ContentType="image/png"/>
  <Override PartName="/ppt/media/image27.png" ContentType="image/png"/>
  <Override PartName="/ppt/media/image18.png" ContentType="image/png"/>
  <Override PartName="/ppt/media/image30.png" ContentType="image/png"/>
  <Override PartName="/ppt/media/image31.png" ContentType="image/png"/>
  <Override PartName="/ppt/media/image29.png" ContentType="image/png"/>
  <Override PartName="/ppt/media/image26.png" ContentType="image/png"/>
  <Override PartName="/ppt/slides/_rels/slide43.xml.rels" ContentType="application/vnd.openxmlformats-package.relationships+xml"/>
  <Override PartName="/ppt/slides/_rels/slide28.xml.rels" ContentType="application/vnd.openxmlformats-package.relationships+xml"/>
  <Override PartName="/ppt/slides/_rels/slide37.xml.rels" ContentType="application/vnd.openxmlformats-package.relationships+xml"/>
  <Override PartName="/ppt/slides/_rels/slide42.xml.rels" ContentType="application/vnd.openxmlformats-package.relationships+xml"/>
  <Override PartName="/ppt/slides/_rels/slide27.xml.rels" ContentType="application/vnd.openxmlformats-package.relationships+xml"/>
  <Override PartName="/ppt/slides/_rels/slide36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26.xml.rels" ContentType="application/vnd.openxmlformats-package.relationships+xml"/>
  <Override PartName="/ppt/slides/_rels/slide35.xml.rels" ContentType="application/vnd.openxmlformats-package.relationships+xml"/>
  <Override PartName="/ppt/slides/_rels/slide40.xml.rels" ContentType="application/vnd.openxmlformats-package.relationships+xml"/>
  <Override PartName="/ppt/slides/_rels/slide25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38.xml.rels" ContentType="application/vnd.openxmlformats-package.relationships+xml"/>
  <Override PartName="/ppt/slides/_rels/slide33.xml.rels" ContentType="application/vnd.openxmlformats-package.relationships+xml"/>
  <Override PartName="/ppt/slides/_rels/slide8.xml.rels" ContentType="application/vnd.openxmlformats-package.relationships+xml"/>
  <Override PartName="/ppt/slides/_rels/slide32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0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25.xml" ContentType="application/vnd.openxmlformats-officedocument.presentationml.slide+xml"/>
  <Override PartName="/ppt/slides/slide40.xml" ContentType="application/vnd.openxmlformats-officedocument.presentationml.slide+xml"/>
  <Override PartName="/ppt/slides/slide35.xml" ContentType="application/vnd.openxmlformats-officedocument.presentationml.slide+xml"/>
  <Override PartName="/ppt/slides/slide26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6.xml" ContentType="application/vnd.openxmlformats-officedocument.presentationml.slide+xml"/>
  <Override PartName="/ppt/slides/slide27.xml" ContentType="application/vnd.openxmlformats-officedocument.presentationml.slide+xml"/>
  <Override PartName="/ppt/slides/slide42.xml" ContentType="application/vnd.openxmlformats-officedocument.presentationml.slide+xml"/>
  <Override PartName="/ppt/slides/slide37.xml" ContentType="application/vnd.openxmlformats-officedocument.presentationml.slide+xml"/>
  <Override PartName="/ppt/slides/slide2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de-DE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de-DE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de-DE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de-DE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7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8" name="" descr=""/>
          <p:cNvPicPr/>
          <p:nvPr/>
        </p:nvPicPr>
        <p:blipFill>
          <a:blip r:embed="rId2"/>
          <a:stretch/>
        </p:blipFill>
        <p:spPr>
          <a:xfrm>
            <a:off x="6095880" y="1409760"/>
            <a:ext cx="6095520" cy="4047840"/>
          </a:xfrm>
          <a:prstGeom prst="rect">
            <a:avLst/>
          </a:prstGeom>
          <a:ln w="0">
            <a:noFill/>
          </a:ln>
        </p:spPr>
      </p:pic>
      <p:sp>
        <p:nvSpPr>
          <p:cNvPr id="9" name=""/>
          <p:cNvSpPr txBox="1"/>
          <p:nvPr/>
        </p:nvSpPr>
        <p:spPr>
          <a:xfrm>
            <a:off x="747720" y="2534040"/>
            <a:ext cx="44038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Test-driven Development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"/>
          <p:cNvSpPr txBox="1"/>
          <p:nvPr/>
        </p:nvSpPr>
        <p:spPr>
          <a:xfrm>
            <a:off x="747720" y="3086280"/>
            <a:ext cx="38145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(TDD): Warum ist das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2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3" name=""/>
          <p:cNvSpPr txBox="1"/>
          <p:nvPr/>
        </p:nvSpPr>
        <p:spPr>
          <a:xfrm>
            <a:off x="747720" y="3638880"/>
            <a:ext cx="348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eine sehr gute Idee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"/>
          <p:cNvSpPr txBox="1"/>
          <p:nvPr/>
        </p:nvSpPr>
        <p:spPr>
          <a:xfrm>
            <a:off x="1183824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7067520" y="685800"/>
            <a:ext cx="4142880" cy="5476680"/>
          </a:xfrm>
          <a:prstGeom prst="rect">
            <a:avLst/>
          </a:prstGeom>
          <a:ln w="0">
            <a:noFill/>
          </a:ln>
        </p:spPr>
      </p:pic>
      <p:sp>
        <p:nvSpPr>
          <p:cNvPr id="138" name=""/>
          <p:cNvSpPr txBox="1"/>
          <p:nvPr/>
        </p:nvSpPr>
        <p:spPr>
          <a:xfrm>
            <a:off x="747720" y="2248200"/>
            <a:ext cx="37000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Warum solltet Ihr ein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9" name=""/>
          <p:cNvSpPr txBox="1"/>
          <p:nvPr/>
        </p:nvSpPr>
        <p:spPr>
          <a:xfrm>
            <a:off x="747720" y="2800800"/>
            <a:ext cx="44038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anspruchsvolles Konzept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0" name=""/>
          <p:cNvSpPr txBox="1"/>
          <p:nvPr/>
        </p:nvSpPr>
        <p:spPr>
          <a:xfrm>
            <a:off x="747720" y="3353040"/>
            <a:ext cx="1408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lernen...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1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42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43" name=""/>
          <p:cNvSpPr txBox="1"/>
          <p:nvPr/>
        </p:nvSpPr>
        <p:spPr>
          <a:xfrm>
            <a:off x="747720" y="4221000"/>
            <a:ext cx="1073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obwohl....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4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5" name=""/>
          <p:cNvSpPr txBox="1"/>
          <p:nvPr/>
        </p:nvSpPr>
        <p:spPr>
          <a:xfrm>
            <a:off x="117198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10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7010280" y="752400"/>
            <a:ext cx="4266720" cy="535284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/>
          <p:nvPr/>
        </p:nvSpPr>
        <p:spPr>
          <a:xfrm>
            <a:off x="1066680" y="31334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80"/>
                  <a:pt x="215" y="192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2"/>
                  <a:pt x="16" y="180"/>
                  <a:pt x="9" y="165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4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4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2" name=""/>
          <p:cNvSpPr txBox="1"/>
          <p:nvPr/>
        </p:nvSpPr>
        <p:spPr>
          <a:xfrm>
            <a:off x="747720" y="2143440"/>
            <a:ext cx="44204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4488cc"/>
                </a:solidFill>
                <a:uFillTx/>
                <a:latin typeface="Slabo27px"/>
                <a:ea typeface="Slabo27px"/>
              </a:rPr>
              <a:t>Test Driven Development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3" name=""/>
          <p:cNvSpPr/>
          <p:nvPr/>
        </p:nvSpPr>
        <p:spPr>
          <a:xfrm>
            <a:off x="1066680" y="36194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4" name=""/>
          <p:cNvSpPr txBox="1"/>
          <p:nvPr/>
        </p:nvSpPr>
        <p:spPr>
          <a:xfrm>
            <a:off x="1300320" y="3011400"/>
            <a:ext cx="2360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Grundidee: Test First!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5" name=""/>
          <p:cNvSpPr txBox="1"/>
          <p:nvPr/>
        </p:nvSpPr>
        <p:spPr>
          <a:xfrm>
            <a:off x="1300320" y="3497040"/>
            <a:ext cx="3556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Also: Wir schreiben automatisch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6" name=""/>
          <p:cNvSpPr txBox="1"/>
          <p:nvPr/>
        </p:nvSpPr>
        <p:spPr>
          <a:xfrm>
            <a:off x="1300320" y="3916080"/>
            <a:ext cx="3740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Tests BEVOR wir den Produktions-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7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8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59" name=""/>
          <p:cNvSpPr txBox="1"/>
          <p:nvPr/>
        </p:nvSpPr>
        <p:spPr>
          <a:xfrm>
            <a:off x="1300320" y="4325760"/>
            <a:ext cx="1676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Code schreiben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0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1" name=""/>
          <p:cNvSpPr txBox="1"/>
          <p:nvPr/>
        </p:nvSpPr>
        <p:spPr>
          <a:xfrm>
            <a:off x="117705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11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914400" y="752400"/>
            <a:ext cx="4266720" cy="5352840"/>
          </a:xfrm>
          <a:prstGeom prst="rect">
            <a:avLst/>
          </a:prstGeom>
          <a:ln w="0">
            <a:noFill/>
          </a:ln>
        </p:spPr>
      </p:pic>
      <p:sp>
        <p:nvSpPr>
          <p:cNvPr id="167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68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69" name=""/>
          <p:cNvSpPr txBox="1"/>
          <p:nvPr/>
        </p:nvSpPr>
        <p:spPr>
          <a:xfrm>
            <a:off x="6843600" y="3086280"/>
            <a:ext cx="39128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4488cc"/>
                </a:solidFill>
                <a:uFillTx/>
                <a:latin typeface="Slabo27px"/>
                <a:ea typeface="Slabo27px"/>
              </a:rPr>
              <a:t>Buch lesen und fertig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0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1" name=""/>
          <p:cNvSpPr txBox="1"/>
          <p:nvPr/>
        </p:nvSpPr>
        <p:spPr>
          <a:xfrm>
            <a:off x="1173672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12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76" name="" descr=""/>
          <p:cNvPicPr/>
          <p:nvPr/>
        </p:nvPicPr>
        <p:blipFill>
          <a:blip r:embed="rId2"/>
          <a:stretch/>
        </p:blipFill>
        <p:spPr>
          <a:xfrm>
            <a:off x="737640" y="737640"/>
            <a:ext cx="10021320" cy="6123240"/>
          </a:xfrm>
          <a:prstGeom prst="rect">
            <a:avLst/>
          </a:prstGeom>
          <a:ln w="0">
            <a:noFill/>
          </a:ln>
        </p:spPr>
      </p:pic>
      <p:sp>
        <p:nvSpPr>
          <p:cNvPr id="177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78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79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1173672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13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97164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 txBox="1"/>
          <p:nvPr/>
        </p:nvSpPr>
        <p:spPr>
          <a:xfrm>
            <a:off x="6843600" y="2048040"/>
            <a:ext cx="40766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Reden wir darüber, wie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7" name=""/>
          <p:cNvSpPr txBox="1"/>
          <p:nvPr/>
        </p:nvSpPr>
        <p:spPr>
          <a:xfrm>
            <a:off x="6843600" y="2600640"/>
            <a:ext cx="27507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Menschen (und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8" name=""/>
          <p:cNvSpPr txBox="1"/>
          <p:nvPr/>
        </p:nvSpPr>
        <p:spPr>
          <a:xfrm>
            <a:off x="6843600" y="3153240"/>
            <a:ext cx="330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Maschinen) lernen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9" name=""/>
          <p:cNvSpPr txBox="1"/>
          <p:nvPr/>
        </p:nvSpPr>
        <p:spPr>
          <a:xfrm>
            <a:off x="6843600" y="4011480"/>
            <a:ext cx="3556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wenn das Lernen ein schnelles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0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91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92" name=""/>
          <p:cNvSpPr txBox="1"/>
          <p:nvPr/>
        </p:nvSpPr>
        <p:spPr>
          <a:xfrm>
            <a:off x="6843600" y="4430520"/>
            <a:ext cx="15228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Feedback gibt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3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4" name=""/>
          <p:cNvSpPr txBox="1"/>
          <p:nvPr/>
        </p:nvSpPr>
        <p:spPr>
          <a:xfrm>
            <a:off x="117198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14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706752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200" name=""/>
          <p:cNvSpPr txBox="1"/>
          <p:nvPr/>
        </p:nvSpPr>
        <p:spPr>
          <a:xfrm>
            <a:off x="747720" y="1314720"/>
            <a:ext cx="40766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Reden wir darüber, wie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1" name=""/>
          <p:cNvSpPr txBox="1"/>
          <p:nvPr/>
        </p:nvSpPr>
        <p:spPr>
          <a:xfrm>
            <a:off x="747720" y="1867320"/>
            <a:ext cx="27507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Menschen (und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2" name=""/>
          <p:cNvSpPr txBox="1"/>
          <p:nvPr/>
        </p:nvSpPr>
        <p:spPr>
          <a:xfrm>
            <a:off x="747720" y="2419560"/>
            <a:ext cx="330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Maschinen) lernen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3" name=""/>
          <p:cNvSpPr txBox="1"/>
          <p:nvPr/>
        </p:nvSpPr>
        <p:spPr>
          <a:xfrm>
            <a:off x="747720" y="3287520"/>
            <a:ext cx="3791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wenn das Lernen KEIN schnelles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4" name=""/>
          <p:cNvSpPr txBox="1"/>
          <p:nvPr/>
        </p:nvSpPr>
        <p:spPr>
          <a:xfrm>
            <a:off x="747720" y="3697200"/>
            <a:ext cx="15228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Feedback gibt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5" name=""/>
          <p:cNvSpPr/>
          <p:nvPr/>
        </p:nvSpPr>
        <p:spPr>
          <a:xfrm>
            <a:off x="1066680" y="4800240"/>
            <a:ext cx="86040" cy="86400"/>
          </a:xfrm>
          <a:custGeom>
            <a:avLst/>
            <a:gdLst/>
            <a:ahLst/>
            <a:rect l="0" t="0" r="r" b="b"/>
            <a:pathLst>
              <a:path w="239" h="240">
                <a:moveTo>
                  <a:pt x="239" y="121"/>
                </a:moveTo>
                <a:cubicBezTo>
                  <a:pt x="239" y="136"/>
                  <a:pt x="236" y="152"/>
                  <a:pt x="230" y="166"/>
                </a:cubicBezTo>
                <a:cubicBezTo>
                  <a:pt x="224" y="181"/>
                  <a:pt x="215" y="194"/>
                  <a:pt x="204" y="205"/>
                </a:cubicBezTo>
                <a:cubicBezTo>
                  <a:pt x="193" y="216"/>
                  <a:pt x="180" y="225"/>
                  <a:pt x="165" y="231"/>
                </a:cubicBezTo>
                <a:cubicBezTo>
                  <a:pt x="151" y="237"/>
                  <a:pt x="136" y="240"/>
                  <a:pt x="120" y="240"/>
                </a:cubicBezTo>
                <a:cubicBezTo>
                  <a:pt x="104" y="240"/>
                  <a:pt x="89" y="237"/>
                  <a:pt x="74" y="231"/>
                </a:cubicBezTo>
                <a:cubicBezTo>
                  <a:pt x="60" y="225"/>
                  <a:pt x="47" y="216"/>
                  <a:pt x="36" y="205"/>
                </a:cubicBezTo>
                <a:cubicBezTo>
                  <a:pt x="25" y="194"/>
                  <a:pt x="16" y="181"/>
                  <a:pt x="9" y="166"/>
                </a:cubicBezTo>
                <a:cubicBezTo>
                  <a:pt x="3" y="152"/>
                  <a:pt x="0" y="136"/>
                  <a:pt x="0" y="121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7"/>
                  <a:pt x="36" y="35"/>
                </a:cubicBezTo>
                <a:cubicBezTo>
                  <a:pt x="47" y="24"/>
                  <a:pt x="60" y="16"/>
                  <a:pt x="74" y="10"/>
                </a:cubicBezTo>
                <a:cubicBezTo>
                  <a:pt x="89" y="4"/>
                  <a:pt x="104" y="0"/>
                  <a:pt x="120" y="0"/>
                </a:cubicBezTo>
                <a:cubicBezTo>
                  <a:pt x="136" y="0"/>
                  <a:pt x="151" y="4"/>
                  <a:pt x="165" y="10"/>
                </a:cubicBezTo>
                <a:cubicBezTo>
                  <a:pt x="180" y="16"/>
                  <a:pt x="193" y="24"/>
                  <a:pt x="204" y="35"/>
                </a:cubicBezTo>
                <a:cubicBezTo>
                  <a:pt x="215" y="47"/>
                  <a:pt x="224" y="59"/>
                  <a:pt x="230" y="74"/>
                </a:cubicBezTo>
                <a:cubicBezTo>
                  <a:pt x="236" y="89"/>
                  <a:pt x="239" y="104"/>
                  <a:pt x="239" y="121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06" name=""/>
          <p:cNvSpPr txBox="1"/>
          <p:nvPr/>
        </p:nvSpPr>
        <p:spPr>
          <a:xfrm>
            <a:off x="747720" y="4116240"/>
            <a:ext cx="3992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z.B.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7" name=""/>
          <p:cNvSpPr/>
          <p:nvPr/>
        </p:nvSpPr>
        <p:spPr>
          <a:xfrm>
            <a:off x="1066680" y="52862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4"/>
                </a:cubicBezTo>
                <a:cubicBezTo>
                  <a:pt x="224" y="179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79"/>
                  <a:pt x="9" y="164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08" name=""/>
          <p:cNvSpPr txBox="1"/>
          <p:nvPr/>
        </p:nvSpPr>
        <p:spPr>
          <a:xfrm>
            <a:off x="1300320" y="4678200"/>
            <a:ext cx="1819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schreiben lernen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9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10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11" name=""/>
          <p:cNvSpPr txBox="1"/>
          <p:nvPr/>
        </p:nvSpPr>
        <p:spPr>
          <a:xfrm>
            <a:off x="1300320" y="5163840"/>
            <a:ext cx="28306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eine Fremdsprache lernen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2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3" name=""/>
          <p:cNvSpPr txBox="1"/>
          <p:nvPr/>
        </p:nvSpPr>
        <p:spPr>
          <a:xfrm>
            <a:off x="1172844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15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706752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219" name=""/>
          <p:cNvSpPr txBox="1"/>
          <p:nvPr/>
        </p:nvSpPr>
        <p:spPr>
          <a:xfrm>
            <a:off x="747720" y="2391120"/>
            <a:ext cx="13428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FRAGE: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0" name=""/>
          <p:cNvSpPr txBox="1"/>
          <p:nvPr/>
        </p:nvSpPr>
        <p:spPr>
          <a:xfrm>
            <a:off x="747720" y="3259080"/>
            <a:ext cx="39646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Wer von euch hat etwas schwieriges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1" name=""/>
          <p:cNvSpPr txBox="1"/>
          <p:nvPr/>
        </p:nvSpPr>
        <p:spPr>
          <a:xfrm>
            <a:off x="747720" y="3668400"/>
            <a:ext cx="43527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mühsam gelernt und erst viel später den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2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23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24" name=""/>
          <p:cNvSpPr txBox="1"/>
          <p:nvPr/>
        </p:nvSpPr>
        <p:spPr>
          <a:xfrm>
            <a:off x="747720" y="4087440"/>
            <a:ext cx="2228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Nutzen verstanden ?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5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6" name=""/>
          <p:cNvSpPr txBox="1"/>
          <p:nvPr/>
        </p:nvSpPr>
        <p:spPr>
          <a:xfrm>
            <a:off x="117198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16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231" name="" descr=""/>
          <p:cNvPicPr/>
          <p:nvPr/>
        </p:nvPicPr>
        <p:blipFill>
          <a:blip r:embed="rId2"/>
          <a:stretch/>
        </p:blipFill>
        <p:spPr>
          <a:xfrm>
            <a:off x="609480" y="990720"/>
            <a:ext cx="4876560" cy="4876560"/>
          </a:xfrm>
          <a:prstGeom prst="rect">
            <a:avLst/>
          </a:prstGeom>
          <a:ln w="0">
            <a:noFill/>
          </a:ln>
        </p:spPr>
      </p:pic>
      <p:sp>
        <p:nvSpPr>
          <p:cNvPr id="232" name=""/>
          <p:cNvSpPr txBox="1"/>
          <p:nvPr/>
        </p:nvSpPr>
        <p:spPr>
          <a:xfrm>
            <a:off x="6843600" y="1391040"/>
            <a:ext cx="41094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Wie lernt Mensch (oder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3" name=""/>
          <p:cNvSpPr txBox="1"/>
          <p:nvPr/>
        </p:nvSpPr>
        <p:spPr>
          <a:xfrm>
            <a:off x="6843600" y="1943280"/>
            <a:ext cx="43711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eine Maschine) trotzdem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4" name=""/>
          <p:cNvSpPr/>
          <p:nvPr/>
        </p:nvSpPr>
        <p:spPr>
          <a:xfrm>
            <a:off x="7162560" y="34858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79"/>
                  <a:pt x="216" y="192"/>
                  <a:pt x="203" y="205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5"/>
                </a:cubicBezTo>
                <a:cubicBezTo>
                  <a:pt x="24" y="192"/>
                  <a:pt x="15" y="179"/>
                  <a:pt x="9" y="165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4"/>
                  <a:pt x="3" y="88"/>
                  <a:pt x="9" y="74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4"/>
                </a:cubicBezTo>
                <a:cubicBezTo>
                  <a:pt x="236" y="88"/>
                  <a:pt x="239" y="104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35" name=""/>
          <p:cNvSpPr txBox="1"/>
          <p:nvPr/>
        </p:nvSpPr>
        <p:spPr>
          <a:xfrm>
            <a:off x="6843600" y="2495880"/>
            <a:ext cx="45183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ohne schnelles Feedback?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6" name=""/>
          <p:cNvSpPr txBox="1"/>
          <p:nvPr/>
        </p:nvSpPr>
        <p:spPr>
          <a:xfrm>
            <a:off x="7396200" y="3363840"/>
            <a:ext cx="3116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Maschine: historische Daten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7" name=""/>
          <p:cNvSpPr/>
          <p:nvPr/>
        </p:nvSpPr>
        <p:spPr>
          <a:xfrm>
            <a:off x="7162560" y="43812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1"/>
                  <a:pt x="216" y="193"/>
                  <a:pt x="203" y="205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5"/>
                </a:cubicBezTo>
                <a:cubicBezTo>
                  <a:pt x="24" y="193"/>
                  <a:pt x="15" y="181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5"/>
                  <a:pt x="3" y="89"/>
                  <a:pt x="9" y="74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4"/>
                </a:cubicBezTo>
                <a:cubicBezTo>
                  <a:pt x="236" y="89"/>
                  <a:pt x="239" y="105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38" name=""/>
          <p:cNvSpPr txBox="1"/>
          <p:nvPr/>
        </p:nvSpPr>
        <p:spPr>
          <a:xfrm>
            <a:off x="7396200" y="3773160"/>
            <a:ext cx="10123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sammeln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9" name=""/>
          <p:cNvSpPr txBox="1"/>
          <p:nvPr/>
        </p:nvSpPr>
        <p:spPr>
          <a:xfrm>
            <a:off x="7396200" y="4259160"/>
            <a:ext cx="39747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Mensch: historische Daten sammeln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0" name=""/>
          <p:cNvSpPr txBox="1"/>
          <p:nvPr/>
        </p:nvSpPr>
        <p:spPr>
          <a:xfrm>
            <a:off x="7396200" y="4668480"/>
            <a:ext cx="35355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(von Menschen vor euch, die die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1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42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43" name=""/>
          <p:cNvSpPr txBox="1"/>
          <p:nvPr/>
        </p:nvSpPr>
        <p:spPr>
          <a:xfrm>
            <a:off x="7396200" y="5087880"/>
            <a:ext cx="29124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Erfahrung gemacht haben)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4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5" name=""/>
          <p:cNvSpPr txBox="1"/>
          <p:nvPr/>
        </p:nvSpPr>
        <p:spPr>
          <a:xfrm>
            <a:off x="1173672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17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609480" y="990720"/>
            <a:ext cx="4876560" cy="4876560"/>
          </a:xfrm>
          <a:prstGeom prst="rect">
            <a:avLst/>
          </a:prstGeom>
          <a:ln w="0">
            <a:noFill/>
          </a:ln>
        </p:spPr>
      </p:pic>
      <p:sp>
        <p:nvSpPr>
          <p:cNvPr id="251" name=""/>
          <p:cNvSpPr txBox="1"/>
          <p:nvPr/>
        </p:nvSpPr>
        <p:spPr>
          <a:xfrm>
            <a:off x="6843600" y="2534040"/>
            <a:ext cx="41094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Wie lernt Mensch (oder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2" name=""/>
          <p:cNvSpPr txBox="1"/>
          <p:nvPr/>
        </p:nvSpPr>
        <p:spPr>
          <a:xfrm>
            <a:off x="6843600" y="3086280"/>
            <a:ext cx="43711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eine Maschine) trotzdem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3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54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55" name=""/>
          <p:cNvSpPr txBox="1"/>
          <p:nvPr/>
        </p:nvSpPr>
        <p:spPr>
          <a:xfrm>
            <a:off x="6843600" y="3638880"/>
            <a:ext cx="45183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ohne schnelles Feedback?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6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7" name=""/>
          <p:cNvSpPr txBox="1"/>
          <p:nvPr/>
        </p:nvSpPr>
        <p:spPr>
          <a:xfrm>
            <a:off x="117198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18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sp>
        <p:nvSpPr>
          <p:cNvPr id="262" name=""/>
          <p:cNvSpPr txBox="1"/>
          <p:nvPr/>
        </p:nvSpPr>
        <p:spPr>
          <a:xfrm>
            <a:off x="747720" y="1590840"/>
            <a:ext cx="89380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Warum ist TDD so (scheinbar) schwierig zu lernen?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3" name=""/>
          <p:cNvSpPr txBox="1"/>
          <p:nvPr/>
        </p:nvSpPr>
        <p:spPr>
          <a:xfrm>
            <a:off x="747720" y="2458800"/>
            <a:ext cx="2984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-&gt; kein schnelles Feedback!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4" name=""/>
          <p:cNvSpPr/>
          <p:nvPr/>
        </p:nvSpPr>
        <p:spPr>
          <a:xfrm>
            <a:off x="1066680" y="35622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79"/>
                  <a:pt x="215" y="192"/>
                  <a:pt x="204" y="203"/>
                </a:cubicBezTo>
                <a:cubicBezTo>
                  <a:pt x="193" y="214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4"/>
                  <a:pt x="36" y="203"/>
                </a:cubicBezTo>
                <a:cubicBezTo>
                  <a:pt x="25" y="192"/>
                  <a:pt x="16" y="179"/>
                  <a:pt x="9" y="165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65" name=""/>
          <p:cNvSpPr txBox="1"/>
          <p:nvPr/>
        </p:nvSpPr>
        <p:spPr>
          <a:xfrm>
            <a:off x="747720" y="2868480"/>
            <a:ext cx="4298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und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6" name=""/>
          <p:cNvSpPr/>
          <p:nvPr/>
        </p:nvSpPr>
        <p:spPr>
          <a:xfrm>
            <a:off x="1066680" y="40384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67" name=""/>
          <p:cNvSpPr txBox="1"/>
          <p:nvPr/>
        </p:nvSpPr>
        <p:spPr>
          <a:xfrm>
            <a:off x="1300320" y="3439800"/>
            <a:ext cx="31676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das Thema hat viele Aspekte.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8" name=""/>
          <p:cNvSpPr/>
          <p:nvPr/>
        </p:nvSpPr>
        <p:spPr>
          <a:xfrm>
            <a:off x="1066680" y="45241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69" name=""/>
          <p:cNvSpPr txBox="1"/>
          <p:nvPr/>
        </p:nvSpPr>
        <p:spPr>
          <a:xfrm>
            <a:off x="1300320" y="3916080"/>
            <a:ext cx="47617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Nimm dir Zeit dich dem Thema anzunähern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0" name=""/>
          <p:cNvSpPr/>
          <p:nvPr/>
        </p:nvSpPr>
        <p:spPr>
          <a:xfrm>
            <a:off x="1066680" y="50101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5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5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7"/>
                  <a:pt x="36" y="35"/>
                </a:cubicBezTo>
                <a:cubicBezTo>
                  <a:pt x="47" y="24"/>
                  <a:pt x="60" y="16"/>
                  <a:pt x="74" y="10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10"/>
                </a:cubicBezTo>
                <a:cubicBezTo>
                  <a:pt x="180" y="16"/>
                  <a:pt x="193" y="24"/>
                  <a:pt x="204" y="35"/>
                </a:cubicBezTo>
                <a:cubicBezTo>
                  <a:pt x="215" y="47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71" name=""/>
          <p:cNvSpPr txBox="1"/>
          <p:nvPr/>
        </p:nvSpPr>
        <p:spPr>
          <a:xfrm>
            <a:off x="1300320" y="4402080"/>
            <a:ext cx="32598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Rückschläge sind zu erwarten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2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73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74" name=""/>
          <p:cNvSpPr txBox="1"/>
          <p:nvPr/>
        </p:nvSpPr>
        <p:spPr>
          <a:xfrm>
            <a:off x="1300320" y="4887720"/>
            <a:ext cx="21564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Der Weg ist das Ziel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5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6" name=""/>
          <p:cNvSpPr txBox="1"/>
          <p:nvPr/>
        </p:nvSpPr>
        <p:spPr>
          <a:xfrm>
            <a:off x="117198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19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20" name="" descr=""/>
          <p:cNvPicPr/>
          <p:nvPr/>
        </p:nvPicPr>
        <p:blipFill>
          <a:blip r:embed="rId2"/>
          <a:stretch/>
        </p:blipFill>
        <p:spPr>
          <a:xfrm>
            <a:off x="914400" y="1295280"/>
            <a:ext cx="4266720" cy="4266720"/>
          </a:xfrm>
          <a:prstGeom prst="rect">
            <a:avLst/>
          </a:prstGeom>
          <a:ln w="0">
            <a:noFill/>
          </a:ln>
        </p:spPr>
      </p:pic>
      <p:sp>
        <p:nvSpPr>
          <p:cNvPr id="21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2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3" name=""/>
          <p:cNvSpPr txBox="1"/>
          <p:nvPr/>
        </p:nvSpPr>
        <p:spPr>
          <a:xfrm>
            <a:off x="6843600" y="3086280"/>
            <a:ext cx="348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Warum bis </a:t>
            </a:r>
            <a:r>
              <a:rPr b="0" lang="de-DE" sz="3480" strike="noStrike" u="none">
                <a:solidFill>
                  <a:srgbClr val="4488cc"/>
                </a:solidFill>
                <a:uFillTx/>
                <a:latin typeface="Slabo27px"/>
                <a:ea typeface="Slabo27px"/>
              </a:rPr>
              <a:t>du</a:t>
            </a:r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 hier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" name=""/>
          <p:cNvSpPr txBox="1"/>
          <p:nvPr/>
        </p:nvSpPr>
        <p:spPr>
          <a:xfrm>
            <a:off x="118047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2"/>
          <a:stretch/>
        </p:blipFill>
        <p:spPr>
          <a:xfrm>
            <a:off x="7315200" y="990720"/>
            <a:ext cx="4876560" cy="4876560"/>
          </a:xfrm>
          <a:prstGeom prst="rect">
            <a:avLst/>
          </a:prstGeom>
          <a:ln w="0">
            <a:noFill/>
          </a:ln>
        </p:spPr>
      </p:pic>
      <p:sp>
        <p:nvSpPr>
          <p:cNvPr id="282" name=""/>
          <p:cNvSpPr txBox="1"/>
          <p:nvPr/>
        </p:nvSpPr>
        <p:spPr>
          <a:xfrm>
            <a:off x="747720" y="752760"/>
            <a:ext cx="51404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Wer kam schon mal zu einem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3" name=""/>
          <p:cNvSpPr txBox="1"/>
          <p:nvPr/>
        </p:nvSpPr>
        <p:spPr>
          <a:xfrm>
            <a:off x="747720" y="1305360"/>
            <a:ext cx="45511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schon länger bestehenden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4" name=""/>
          <p:cNvSpPr txBox="1"/>
          <p:nvPr/>
        </p:nvSpPr>
        <p:spPr>
          <a:xfrm>
            <a:off x="747720" y="1857600"/>
            <a:ext cx="51732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großen Softwareprojekt dazu,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5" name=""/>
          <p:cNvSpPr/>
          <p:nvPr/>
        </p:nvSpPr>
        <p:spPr>
          <a:xfrm>
            <a:off x="1066680" y="33908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4"/>
                </a:cubicBezTo>
                <a:cubicBezTo>
                  <a:pt x="224" y="179"/>
                  <a:pt x="215" y="192"/>
                  <a:pt x="204" y="203"/>
                </a:cubicBezTo>
                <a:cubicBezTo>
                  <a:pt x="193" y="214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4"/>
                  <a:pt x="36" y="203"/>
                </a:cubicBezTo>
                <a:cubicBezTo>
                  <a:pt x="25" y="192"/>
                  <a:pt x="16" y="179"/>
                  <a:pt x="9" y="164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86" name=""/>
          <p:cNvSpPr txBox="1"/>
          <p:nvPr/>
        </p:nvSpPr>
        <p:spPr>
          <a:xfrm>
            <a:off x="747720" y="2410200"/>
            <a:ext cx="25869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das nicht nur...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7" name=""/>
          <p:cNvSpPr/>
          <p:nvPr/>
        </p:nvSpPr>
        <p:spPr>
          <a:xfrm>
            <a:off x="1066680" y="38764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5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5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88" name=""/>
          <p:cNvSpPr txBox="1"/>
          <p:nvPr/>
        </p:nvSpPr>
        <p:spPr>
          <a:xfrm>
            <a:off x="1300320" y="3268440"/>
            <a:ext cx="3719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vorbildliche Testabdeckung hatte,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9" name=""/>
          <p:cNvSpPr/>
          <p:nvPr/>
        </p:nvSpPr>
        <p:spPr>
          <a:xfrm>
            <a:off x="1066680" y="4362120"/>
            <a:ext cx="86040" cy="86400"/>
          </a:xfrm>
          <a:custGeom>
            <a:avLst/>
            <a:gdLst/>
            <a:ahLst/>
            <a:rect l="0" t="0" r="r" b="b"/>
            <a:pathLst>
              <a:path w="239" h="240">
                <a:moveTo>
                  <a:pt x="239" y="119"/>
                </a:moveTo>
                <a:cubicBezTo>
                  <a:pt x="239" y="135"/>
                  <a:pt x="236" y="151"/>
                  <a:pt x="230" y="166"/>
                </a:cubicBezTo>
                <a:cubicBezTo>
                  <a:pt x="224" y="181"/>
                  <a:pt x="215" y="194"/>
                  <a:pt x="204" y="205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7"/>
                  <a:pt x="136" y="240"/>
                  <a:pt x="120" y="240"/>
                </a:cubicBezTo>
                <a:cubicBezTo>
                  <a:pt x="104" y="240"/>
                  <a:pt x="89" y="237"/>
                  <a:pt x="74" y="230"/>
                </a:cubicBezTo>
                <a:cubicBezTo>
                  <a:pt x="60" y="224"/>
                  <a:pt x="47" y="216"/>
                  <a:pt x="36" y="205"/>
                </a:cubicBezTo>
                <a:cubicBezTo>
                  <a:pt x="25" y="194"/>
                  <a:pt x="16" y="181"/>
                  <a:pt x="9" y="166"/>
                </a:cubicBezTo>
                <a:cubicBezTo>
                  <a:pt x="3" y="151"/>
                  <a:pt x="0" y="135"/>
                  <a:pt x="0" y="119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6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6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90" name=""/>
          <p:cNvSpPr txBox="1"/>
          <p:nvPr/>
        </p:nvSpPr>
        <p:spPr>
          <a:xfrm>
            <a:off x="1300320" y="3754080"/>
            <a:ext cx="3362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also sehr stabil im Betrieb war,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1" name=""/>
          <p:cNvSpPr txBox="1"/>
          <p:nvPr/>
        </p:nvSpPr>
        <p:spPr>
          <a:xfrm>
            <a:off x="1300320" y="4240080"/>
            <a:ext cx="5129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sondern auch durchdachte leicht verständliche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2" name=""/>
          <p:cNvSpPr/>
          <p:nvPr/>
        </p:nvSpPr>
        <p:spPr>
          <a:xfrm>
            <a:off x="1066680" y="5257440"/>
            <a:ext cx="86040" cy="86400"/>
          </a:xfrm>
          <a:custGeom>
            <a:avLst/>
            <a:gdLst/>
            <a:ahLst/>
            <a:rect l="0" t="0" r="r" b="b"/>
            <a:pathLst>
              <a:path w="239" h="240">
                <a:moveTo>
                  <a:pt x="239" y="121"/>
                </a:moveTo>
                <a:cubicBezTo>
                  <a:pt x="239" y="136"/>
                  <a:pt x="236" y="152"/>
                  <a:pt x="230" y="166"/>
                </a:cubicBezTo>
                <a:cubicBezTo>
                  <a:pt x="224" y="181"/>
                  <a:pt x="215" y="194"/>
                  <a:pt x="204" y="205"/>
                </a:cubicBezTo>
                <a:cubicBezTo>
                  <a:pt x="193" y="216"/>
                  <a:pt x="180" y="225"/>
                  <a:pt x="165" y="231"/>
                </a:cubicBezTo>
                <a:cubicBezTo>
                  <a:pt x="151" y="237"/>
                  <a:pt x="136" y="240"/>
                  <a:pt x="120" y="240"/>
                </a:cubicBezTo>
                <a:cubicBezTo>
                  <a:pt x="104" y="240"/>
                  <a:pt x="89" y="237"/>
                  <a:pt x="74" y="231"/>
                </a:cubicBezTo>
                <a:cubicBezTo>
                  <a:pt x="60" y="225"/>
                  <a:pt x="47" y="216"/>
                  <a:pt x="36" y="205"/>
                </a:cubicBezTo>
                <a:cubicBezTo>
                  <a:pt x="25" y="194"/>
                  <a:pt x="16" y="181"/>
                  <a:pt x="9" y="166"/>
                </a:cubicBezTo>
                <a:cubicBezTo>
                  <a:pt x="3" y="152"/>
                  <a:pt x="0" y="136"/>
                  <a:pt x="0" y="121"/>
                </a:cubicBezTo>
                <a:cubicBezTo>
                  <a:pt x="0" y="105"/>
                  <a:pt x="3" y="90"/>
                  <a:pt x="9" y="75"/>
                </a:cubicBezTo>
                <a:cubicBezTo>
                  <a:pt x="16" y="60"/>
                  <a:pt x="25" y="48"/>
                  <a:pt x="36" y="36"/>
                </a:cubicBezTo>
                <a:cubicBezTo>
                  <a:pt x="47" y="24"/>
                  <a:pt x="60" y="16"/>
                  <a:pt x="74" y="10"/>
                </a:cubicBezTo>
                <a:cubicBezTo>
                  <a:pt x="89" y="4"/>
                  <a:pt x="104" y="0"/>
                  <a:pt x="120" y="0"/>
                </a:cubicBezTo>
                <a:cubicBezTo>
                  <a:pt x="136" y="0"/>
                  <a:pt x="151" y="4"/>
                  <a:pt x="165" y="10"/>
                </a:cubicBezTo>
                <a:cubicBezTo>
                  <a:pt x="180" y="16"/>
                  <a:pt x="193" y="24"/>
                  <a:pt x="204" y="36"/>
                </a:cubicBezTo>
                <a:cubicBezTo>
                  <a:pt x="215" y="48"/>
                  <a:pt x="224" y="60"/>
                  <a:pt x="230" y="75"/>
                </a:cubicBezTo>
                <a:cubicBezTo>
                  <a:pt x="236" y="90"/>
                  <a:pt x="239" y="105"/>
                  <a:pt x="239" y="121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93" name=""/>
          <p:cNvSpPr txBox="1"/>
          <p:nvPr/>
        </p:nvSpPr>
        <p:spPr>
          <a:xfrm>
            <a:off x="1300320" y="4649760"/>
            <a:ext cx="18601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Architektur hatte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4" name=""/>
          <p:cNvSpPr/>
          <p:nvPr/>
        </p:nvSpPr>
        <p:spPr>
          <a:xfrm>
            <a:off x="1066680" y="57434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8"/>
                  <a:pt x="239" y="103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95" name=""/>
          <p:cNvSpPr txBox="1"/>
          <p:nvPr/>
        </p:nvSpPr>
        <p:spPr>
          <a:xfrm>
            <a:off x="1300320" y="5135400"/>
            <a:ext cx="41486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die auch noch leicht erweiterbar war ?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6" name=""/>
          <p:cNvSpPr txBox="1"/>
          <p:nvPr/>
        </p:nvSpPr>
        <p:spPr>
          <a:xfrm>
            <a:off x="1300320" y="5621040"/>
            <a:ext cx="1288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Mentimeter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7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98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299" name=""/>
          <p:cNvSpPr txBox="1"/>
          <p:nvPr/>
        </p:nvSpPr>
        <p:spPr>
          <a:xfrm>
            <a:off x="1300320" y="6030720"/>
            <a:ext cx="4250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https://www.menti.com/al9bcx57niwx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0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1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20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0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306" name="" descr=""/>
          <p:cNvPicPr/>
          <p:nvPr/>
        </p:nvPicPr>
        <p:blipFill>
          <a:blip r:embed="rId2"/>
          <a:stretch/>
        </p:blipFill>
        <p:spPr>
          <a:xfrm>
            <a:off x="609480" y="990720"/>
            <a:ext cx="4876560" cy="4876560"/>
          </a:xfrm>
          <a:prstGeom prst="rect">
            <a:avLst/>
          </a:prstGeom>
          <a:ln w="0">
            <a:noFill/>
          </a:ln>
        </p:spPr>
      </p:pic>
      <p:sp>
        <p:nvSpPr>
          <p:cNvPr id="307" name=""/>
          <p:cNvSpPr txBox="1"/>
          <p:nvPr/>
        </p:nvSpPr>
        <p:spPr>
          <a:xfrm>
            <a:off x="6843600" y="2286360"/>
            <a:ext cx="44532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Was soll TDD (angeblich)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8" name=""/>
          <p:cNvSpPr/>
          <p:nvPr/>
        </p:nvSpPr>
        <p:spPr>
          <a:xfrm>
            <a:off x="7162560" y="38289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4"/>
                </a:cubicBezTo>
                <a:cubicBezTo>
                  <a:pt x="224" y="179"/>
                  <a:pt x="216" y="192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2"/>
                  <a:pt x="15" y="179"/>
                  <a:pt x="9" y="164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3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3"/>
                  <a:pt x="203" y="35"/>
                </a:cubicBezTo>
                <a:cubicBezTo>
                  <a:pt x="216" y="46"/>
                  <a:pt x="224" y="59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09" name=""/>
          <p:cNvSpPr txBox="1"/>
          <p:nvPr/>
        </p:nvSpPr>
        <p:spPr>
          <a:xfrm>
            <a:off x="6843600" y="2838600"/>
            <a:ext cx="1408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leisten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0" name=""/>
          <p:cNvSpPr/>
          <p:nvPr/>
        </p:nvSpPr>
        <p:spPr>
          <a:xfrm>
            <a:off x="7162560" y="43146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4"/>
                </a:cubicBezTo>
                <a:cubicBezTo>
                  <a:pt x="24" y="193"/>
                  <a:pt x="15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5"/>
                </a:cubicBezTo>
                <a:cubicBezTo>
                  <a:pt x="15" y="60"/>
                  <a:pt x="24" y="47"/>
                  <a:pt x="35" y="36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6"/>
                </a:cubicBezTo>
                <a:cubicBezTo>
                  <a:pt x="216" y="47"/>
                  <a:pt x="224" y="60"/>
                  <a:pt x="230" y="75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11" name=""/>
          <p:cNvSpPr txBox="1"/>
          <p:nvPr/>
        </p:nvSpPr>
        <p:spPr>
          <a:xfrm>
            <a:off x="7396200" y="3706560"/>
            <a:ext cx="39646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oﬀensichtlich Stabilität und Qualität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2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13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14" name=""/>
          <p:cNvSpPr txBox="1"/>
          <p:nvPr/>
        </p:nvSpPr>
        <p:spPr>
          <a:xfrm>
            <a:off x="7396200" y="4192560"/>
            <a:ext cx="3525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und weniger oﬀensichtlich ? ...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5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6" name=""/>
          <p:cNvSpPr txBox="1"/>
          <p:nvPr/>
        </p:nvSpPr>
        <p:spPr>
          <a:xfrm>
            <a:off x="1173672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21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20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321" name="" descr=""/>
          <p:cNvPicPr/>
          <p:nvPr/>
        </p:nvPicPr>
        <p:blipFill>
          <a:blip r:embed="rId2"/>
          <a:stretch/>
        </p:blipFill>
        <p:spPr>
          <a:xfrm>
            <a:off x="6705720" y="990720"/>
            <a:ext cx="4876560" cy="4876560"/>
          </a:xfrm>
          <a:prstGeom prst="rect">
            <a:avLst/>
          </a:prstGeom>
          <a:ln w="0">
            <a:noFill/>
          </a:ln>
        </p:spPr>
      </p:pic>
      <p:sp>
        <p:nvSpPr>
          <p:cNvPr id="322" name=""/>
          <p:cNvSpPr txBox="1"/>
          <p:nvPr/>
        </p:nvSpPr>
        <p:spPr>
          <a:xfrm>
            <a:off x="747720" y="1629000"/>
            <a:ext cx="42076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TDD -&gt; fast automatisch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3" name=""/>
          <p:cNvSpPr/>
          <p:nvPr/>
        </p:nvSpPr>
        <p:spPr>
          <a:xfrm>
            <a:off x="1066680" y="31716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3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3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24" name=""/>
          <p:cNvSpPr txBox="1"/>
          <p:nvPr/>
        </p:nvSpPr>
        <p:spPr>
          <a:xfrm>
            <a:off x="747720" y="2181600"/>
            <a:ext cx="34056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bessere Architektur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5" name=""/>
          <p:cNvSpPr txBox="1"/>
          <p:nvPr/>
        </p:nvSpPr>
        <p:spPr>
          <a:xfrm>
            <a:off x="1300320" y="3049560"/>
            <a:ext cx="3035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durch die der Code besser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6" name=""/>
          <p:cNvSpPr/>
          <p:nvPr/>
        </p:nvSpPr>
        <p:spPr>
          <a:xfrm>
            <a:off x="1066680" y="40669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5"/>
                </a:cubicBezTo>
                <a:cubicBezTo>
                  <a:pt x="16" y="60"/>
                  <a:pt x="25" y="47"/>
                  <a:pt x="36" y="36"/>
                </a:cubicBezTo>
                <a:cubicBezTo>
                  <a:pt x="47" y="25"/>
                  <a:pt x="60" y="16"/>
                  <a:pt x="74" y="10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10"/>
                </a:cubicBezTo>
                <a:cubicBezTo>
                  <a:pt x="180" y="16"/>
                  <a:pt x="193" y="25"/>
                  <a:pt x="204" y="36"/>
                </a:cubicBezTo>
                <a:cubicBezTo>
                  <a:pt x="215" y="47"/>
                  <a:pt x="224" y="60"/>
                  <a:pt x="230" y="75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27" name=""/>
          <p:cNvSpPr txBox="1"/>
          <p:nvPr/>
        </p:nvSpPr>
        <p:spPr>
          <a:xfrm>
            <a:off x="1300320" y="3458880"/>
            <a:ext cx="1757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verständlich ist,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8" name=""/>
          <p:cNvSpPr/>
          <p:nvPr/>
        </p:nvSpPr>
        <p:spPr>
          <a:xfrm>
            <a:off x="1066680" y="45529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5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5"/>
                  <a:pt x="0" y="120"/>
                </a:cubicBezTo>
                <a:cubicBezTo>
                  <a:pt x="0" y="104"/>
                  <a:pt x="3" y="89"/>
                  <a:pt x="9" y="73"/>
                </a:cubicBezTo>
                <a:cubicBezTo>
                  <a:pt x="16" y="58"/>
                  <a:pt x="25" y="46"/>
                  <a:pt x="36" y="34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4"/>
                </a:cubicBezTo>
                <a:cubicBezTo>
                  <a:pt x="215" y="46"/>
                  <a:pt x="224" y="58"/>
                  <a:pt x="230" y="73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29" name=""/>
          <p:cNvSpPr txBox="1"/>
          <p:nvPr/>
        </p:nvSpPr>
        <p:spPr>
          <a:xfrm>
            <a:off x="1300320" y="3944880"/>
            <a:ext cx="25549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besser wartbar bleibt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0" name=""/>
          <p:cNvSpPr txBox="1"/>
          <p:nvPr/>
        </p:nvSpPr>
        <p:spPr>
          <a:xfrm>
            <a:off x="1300320" y="4430520"/>
            <a:ext cx="2953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und sich leichter an neue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1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32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33" name=""/>
          <p:cNvSpPr txBox="1"/>
          <p:nvPr/>
        </p:nvSpPr>
        <p:spPr>
          <a:xfrm>
            <a:off x="1300320" y="4840200"/>
            <a:ext cx="3300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Anforderungen anpassen lässt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4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5" name=""/>
          <p:cNvSpPr txBox="1"/>
          <p:nvPr/>
        </p:nvSpPr>
        <p:spPr>
          <a:xfrm>
            <a:off x="117028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22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340" name="" descr=""/>
          <p:cNvPicPr/>
          <p:nvPr/>
        </p:nvPicPr>
        <p:blipFill>
          <a:blip r:embed="rId2"/>
          <a:stretch/>
        </p:blipFill>
        <p:spPr>
          <a:xfrm>
            <a:off x="733320" y="504720"/>
            <a:ext cx="5847840" cy="5847840"/>
          </a:xfrm>
          <a:prstGeom prst="rect">
            <a:avLst/>
          </a:prstGeom>
          <a:ln w="0">
            <a:noFill/>
          </a:ln>
        </p:spPr>
      </p:pic>
      <p:sp>
        <p:nvSpPr>
          <p:cNvPr id="341" name=""/>
          <p:cNvSpPr txBox="1"/>
          <p:nvPr/>
        </p:nvSpPr>
        <p:spPr>
          <a:xfrm>
            <a:off x="8062920" y="1905480"/>
            <a:ext cx="25869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TDD ist NICHT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2" name=""/>
          <p:cNvSpPr txBox="1"/>
          <p:nvPr/>
        </p:nvSpPr>
        <p:spPr>
          <a:xfrm>
            <a:off x="8062920" y="2457720"/>
            <a:ext cx="18014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Unittests !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3" name=""/>
          <p:cNvSpPr txBox="1"/>
          <p:nvPr/>
        </p:nvSpPr>
        <p:spPr>
          <a:xfrm>
            <a:off x="8062920" y="3325680"/>
            <a:ext cx="32497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sondern eher das Gegenteil,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4" name=""/>
          <p:cNvSpPr txBox="1"/>
          <p:nvPr/>
        </p:nvSpPr>
        <p:spPr>
          <a:xfrm>
            <a:off x="8062920" y="3735360"/>
            <a:ext cx="32904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wenn man nach der Deﬁnition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5" name=""/>
          <p:cNvSpPr txBox="1"/>
          <p:nvPr/>
        </p:nvSpPr>
        <p:spPr>
          <a:xfrm>
            <a:off x="8062920" y="4154400"/>
            <a:ext cx="30859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von "Unittests" in Wikipedia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6" name=""/>
          <p:cNvSpPr/>
          <p:nvPr/>
        </p:nvSpPr>
        <p:spPr>
          <a:xfrm>
            <a:off x="76730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3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47" name=""/>
          <p:cNvSpPr/>
          <p:nvPr/>
        </p:nvSpPr>
        <p:spPr>
          <a:xfrm>
            <a:off x="76208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0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48" name=""/>
          <p:cNvSpPr txBox="1"/>
          <p:nvPr/>
        </p:nvSpPr>
        <p:spPr>
          <a:xfrm>
            <a:off x="8062920" y="4563720"/>
            <a:ext cx="6033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geht 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9" name=""/>
          <p:cNvSpPr txBox="1"/>
          <p:nvPr/>
        </p:nvSpPr>
        <p:spPr>
          <a:xfrm>
            <a:off x="77979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0" name=""/>
          <p:cNvSpPr txBox="1"/>
          <p:nvPr/>
        </p:nvSpPr>
        <p:spPr>
          <a:xfrm>
            <a:off x="117028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23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355" name="" descr=""/>
          <p:cNvPicPr/>
          <p:nvPr/>
        </p:nvPicPr>
        <p:blipFill>
          <a:blip r:embed="rId2"/>
          <a:stretch/>
        </p:blipFill>
        <p:spPr>
          <a:xfrm>
            <a:off x="609480" y="990720"/>
            <a:ext cx="4876560" cy="4876560"/>
          </a:xfrm>
          <a:prstGeom prst="rect">
            <a:avLst/>
          </a:prstGeom>
          <a:ln w="0">
            <a:noFill/>
          </a:ln>
        </p:spPr>
      </p:pic>
      <p:sp>
        <p:nvSpPr>
          <p:cNvPr id="356" name=""/>
          <p:cNvSpPr/>
          <p:nvPr/>
        </p:nvSpPr>
        <p:spPr>
          <a:xfrm>
            <a:off x="7162560" y="24764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1"/>
                  <a:pt x="230" y="165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5"/>
                </a:cubicBezTo>
                <a:cubicBezTo>
                  <a:pt x="3" y="151"/>
                  <a:pt x="0" y="135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3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3"/>
                  <a:pt x="203" y="35"/>
                </a:cubicBezTo>
                <a:cubicBezTo>
                  <a:pt x="216" y="46"/>
                  <a:pt x="224" y="59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57" name=""/>
          <p:cNvSpPr txBox="1"/>
          <p:nvPr/>
        </p:nvSpPr>
        <p:spPr>
          <a:xfrm>
            <a:off x="6843600" y="1495800"/>
            <a:ext cx="26524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Wie geht TDD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8" name=""/>
          <p:cNvSpPr txBox="1"/>
          <p:nvPr/>
        </p:nvSpPr>
        <p:spPr>
          <a:xfrm>
            <a:off x="7396200" y="2354040"/>
            <a:ext cx="16149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TDD ist NICHT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9" name=""/>
          <p:cNvSpPr txBox="1"/>
          <p:nvPr/>
        </p:nvSpPr>
        <p:spPr>
          <a:xfrm>
            <a:off x="7396200" y="2773080"/>
            <a:ext cx="39240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Testklasse:Implemetationklasse 1:1 -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0" name=""/>
          <p:cNvSpPr/>
          <p:nvPr/>
        </p:nvSpPr>
        <p:spPr>
          <a:xfrm>
            <a:off x="7162560" y="37908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61" name=""/>
          <p:cNvSpPr txBox="1"/>
          <p:nvPr/>
        </p:nvSpPr>
        <p:spPr>
          <a:xfrm>
            <a:off x="7396200" y="3182760"/>
            <a:ext cx="2984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&gt; führt zu viele Problemen 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2" name=""/>
          <p:cNvSpPr/>
          <p:nvPr/>
        </p:nvSpPr>
        <p:spPr>
          <a:xfrm>
            <a:off x="7162560" y="42764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1"/>
                  <a:pt x="230" y="166"/>
                </a:cubicBezTo>
                <a:cubicBezTo>
                  <a:pt x="224" y="181"/>
                  <a:pt x="216" y="193"/>
                  <a:pt x="203" y="205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5"/>
                </a:cubicBezTo>
                <a:cubicBezTo>
                  <a:pt x="24" y="193"/>
                  <a:pt x="15" y="181"/>
                  <a:pt x="9" y="166"/>
                </a:cubicBezTo>
                <a:cubicBezTo>
                  <a:pt x="3" y="151"/>
                  <a:pt x="0" y="135"/>
                  <a:pt x="0" y="119"/>
                </a:cubicBezTo>
                <a:cubicBezTo>
                  <a:pt x="0" y="104"/>
                  <a:pt x="3" y="88"/>
                  <a:pt x="9" y="74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4"/>
                </a:cubicBezTo>
                <a:cubicBezTo>
                  <a:pt x="236" y="88"/>
                  <a:pt x="239" y="104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63" name=""/>
          <p:cNvSpPr txBox="1"/>
          <p:nvPr/>
        </p:nvSpPr>
        <p:spPr>
          <a:xfrm>
            <a:off x="7396200" y="3668400"/>
            <a:ext cx="3719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TDD ist NICHT GLEICH Unittests 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4" name=""/>
          <p:cNvSpPr txBox="1"/>
          <p:nvPr/>
        </p:nvSpPr>
        <p:spPr>
          <a:xfrm>
            <a:off x="7396200" y="4154400"/>
            <a:ext cx="39240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Junit ist nur ein gutes Werkzeug und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5" name=""/>
          <p:cNvSpPr txBox="1"/>
          <p:nvPr/>
        </p:nvSpPr>
        <p:spPr>
          <a:xfrm>
            <a:off x="7396200" y="4563720"/>
            <a:ext cx="37807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deﬁniert nicht die Methode mit der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6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67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68" name=""/>
          <p:cNvSpPr txBox="1"/>
          <p:nvPr/>
        </p:nvSpPr>
        <p:spPr>
          <a:xfrm>
            <a:off x="7396200" y="4983120"/>
            <a:ext cx="1451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man vorgeht!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9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0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24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2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74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sp>
        <p:nvSpPr>
          <p:cNvPr id="375" name=""/>
          <p:cNvSpPr txBox="1"/>
          <p:nvPr/>
        </p:nvSpPr>
        <p:spPr>
          <a:xfrm>
            <a:off x="747720" y="2600640"/>
            <a:ext cx="65973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"JUnit" als Tool auch für TDD hilfreich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6" name=""/>
          <p:cNvSpPr txBox="1"/>
          <p:nvPr/>
        </p:nvSpPr>
        <p:spPr>
          <a:xfrm>
            <a:off x="747720" y="3458880"/>
            <a:ext cx="10298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"Unittest" als Begriﬀ wird oft auch abseits der Deﬁnition von Wikipedia verwendet, z.B: Unit-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7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78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79" name=""/>
          <p:cNvSpPr txBox="1"/>
          <p:nvPr/>
        </p:nvSpPr>
        <p:spPr>
          <a:xfrm>
            <a:off x="747720" y="3877920"/>
            <a:ext cx="3106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Test-tool "xUnit", z.B. "JUnit"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0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1" name=""/>
          <p:cNvSpPr txBox="1"/>
          <p:nvPr/>
        </p:nvSpPr>
        <p:spPr>
          <a:xfrm>
            <a:off x="116946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25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3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8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386" name="" descr=""/>
          <p:cNvPicPr/>
          <p:nvPr/>
        </p:nvPicPr>
        <p:blipFill>
          <a:blip r:embed="rId2"/>
          <a:stretch/>
        </p:blipFill>
        <p:spPr>
          <a:xfrm>
            <a:off x="3695760" y="1285920"/>
            <a:ext cx="8448480" cy="4276440"/>
          </a:xfrm>
          <a:prstGeom prst="rect">
            <a:avLst/>
          </a:prstGeom>
          <a:ln w="0">
            <a:noFill/>
          </a:ln>
        </p:spPr>
      </p:pic>
      <p:sp>
        <p:nvSpPr>
          <p:cNvPr id="387" name=""/>
          <p:cNvSpPr txBox="1"/>
          <p:nvPr/>
        </p:nvSpPr>
        <p:spPr>
          <a:xfrm>
            <a:off x="747720" y="2324520"/>
            <a:ext cx="15393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Wie geht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8" name=""/>
          <p:cNvSpPr txBox="1"/>
          <p:nvPr/>
        </p:nvSpPr>
        <p:spPr>
          <a:xfrm>
            <a:off x="747720" y="2876760"/>
            <a:ext cx="10321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TDD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9" name=""/>
          <p:cNvSpPr txBox="1"/>
          <p:nvPr/>
        </p:nvSpPr>
        <p:spPr>
          <a:xfrm>
            <a:off x="747720" y="3735360"/>
            <a:ext cx="1625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ganz einfach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0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91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92" name=""/>
          <p:cNvSpPr txBox="1"/>
          <p:nvPr/>
        </p:nvSpPr>
        <p:spPr>
          <a:xfrm>
            <a:off x="747720" y="4154400"/>
            <a:ext cx="1247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(wirklich ?)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3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4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26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6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-5040" y="0"/>
            <a:ext cx="12196800" cy="6859800"/>
          </a:xfrm>
          <a:prstGeom prst="rect">
            <a:avLst/>
          </a:prstGeom>
          <a:ln w="0">
            <a:noFill/>
          </a:ln>
        </p:spPr>
      </p:pic>
      <p:sp>
        <p:nvSpPr>
          <p:cNvPr id="399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00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01" name=""/>
          <p:cNvSpPr txBox="1"/>
          <p:nvPr/>
        </p:nvSpPr>
        <p:spPr>
          <a:xfrm>
            <a:off x="482760" y="6423120"/>
            <a:ext cx="309204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https://substack.com/home/post/p-139601698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2" name=""/>
          <p:cNvSpPr txBox="1"/>
          <p:nvPr/>
        </p:nvSpPr>
        <p:spPr>
          <a:xfrm>
            <a:off x="117028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27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4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06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07" name="" descr=""/>
          <p:cNvPicPr/>
          <p:nvPr/>
        </p:nvPicPr>
        <p:blipFill>
          <a:blip r:embed="rId2"/>
          <a:stretch/>
        </p:blipFill>
        <p:spPr>
          <a:xfrm>
            <a:off x="97164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408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09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10" name=""/>
          <p:cNvSpPr txBox="1"/>
          <p:nvPr/>
        </p:nvSpPr>
        <p:spPr>
          <a:xfrm>
            <a:off x="6843600" y="3086280"/>
            <a:ext cx="41749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Wann passt TDD nicht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1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2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28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4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5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16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17" name="" descr=""/>
          <p:cNvPicPr/>
          <p:nvPr/>
        </p:nvPicPr>
        <p:blipFill>
          <a:blip r:embed="rId2"/>
          <a:stretch/>
        </p:blipFill>
        <p:spPr>
          <a:xfrm>
            <a:off x="752400" y="752400"/>
            <a:ext cx="10696320" cy="6543360"/>
          </a:xfrm>
          <a:prstGeom prst="rect">
            <a:avLst/>
          </a:prstGeom>
          <a:ln w="0">
            <a:noFill/>
          </a:ln>
        </p:spPr>
      </p:pic>
      <p:sp>
        <p:nvSpPr>
          <p:cNvPr id="418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19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20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1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29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2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30" name="" descr=""/>
          <p:cNvPicPr/>
          <p:nvPr/>
        </p:nvPicPr>
        <p:blipFill>
          <a:blip r:embed="rId2"/>
          <a:stretch/>
        </p:blipFill>
        <p:spPr>
          <a:xfrm>
            <a:off x="6400800" y="685800"/>
            <a:ext cx="5486040" cy="5486040"/>
          </a:xfrm>
          <a:prstGeom prst="rect">
            <a:avLst/>
          </a:prstGeom>
          <a:ln w="0">
            <a:noFill/>
          </a:ln>
        </p:spPr>
      </p:pic>
      <p:sp>
        <p:nvSpPr>
          <p:cNvPr id="31" name=""/>
          <p:cNvSpPr txBox="1"/>
          <p:nvPr/>
        </p:nvSpPr>
        <p:spPr>
          <a:xfrm>
            <a:off x="747720" y="2524320"/>
            <a:ext cx="41256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Hast du TDD schon mal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"/>
          <p:cNvSpPr txBox="1"/>
          <p:nvPr/>
        </p:nvSpPr>
        <p:spPr>
          <a:xfrm>
            <a:off x="747720" y="3076920"/>
            <a:ext cx="330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selbst ausprobiert?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4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35" name=""/>
          <p:cNvSpPr txBox="1"/>
          <p:nvPr/>
        </p:nvSpPr>
        <p:spPr>
          <a:xfrm>
            <a:off x="747720" y="3944880"/>
            <a:ext cx="4250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https://www.menti.com/al9bcx57niwx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" name=""/>
          <p:cNvSpPr txBox="1"/>
          <p:nvPr/>
        </p:nvSpPr>
        <p:spPr>
          <a:xfrm>
            <a:off x="118047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3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2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26" name="" descr=""/>
          <p:cNvPicPr/>
          <p:nvPr/>
        </p:nvPicPr>
        <p:blipFill>
          <a:blip r:embed="rId2"/>
          <a:stretch/>
        </p:blipFill>
        <p:spPr>
          <a:xfrm>
            <a:off x="28440" y="409680"/>
            <a:ext cx="6038640" cy="6038640"/>
          </a:xfrm>
          <a:prstGeom prst="rect">
            <a:avLst/>
          </a:prstGeom>
          <a:ln w="0">
            <a:noFill/>
          </a:ln>
        </p:spPr>
      </p:pic>
      <p:sp>
        <p:nvSpPr>
          <p:cNvPr id="427" name=""/>
          <p:cNvSpPr/>
          <p:nvPr/>
        </p:nvSpPr>
        <p:spPr>
          <a:xfrm>
            <a:off x="7162560" y="26859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5" y="60"/>
                  <a:pt x="24" y="47"/>
                  <a:pt x="35" y="35"/>
                </a:cubicBezTo>
                <a:cubicBezTo>
                  <a:pt x="46" y="23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3"/>
                  <a:pt x="203" y="35"/>
                </a:cubicBezTo>
                <a:cubicBezTo>
                  <a:pt x="216" y="47"/>
                  <a:pt x="224" y="60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28" name=""/>
          <p:cNvSpPr txBox="1"/>
          <p:nvPr/>
        </p:nvSpPr>
        <p:spPr>
          <a:xfrm>
            <a:off x="7396200" y="2563560"/>
            <a:ext cx="34437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TDD ist aber nicht so einfach zu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9" name=""/>
          <p:cNvSpPr/>
          <p:nvPr/>
        </p:nvSpPr>
        <p:spPr>
          <a:xfrm>
            <a:off x="7162560" y="35812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4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4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30" name=""/>
          <p:cNvSpPr txBox="1"/>
          <p:nvPr/>
        </p:nvSpPr>
        <p:spPr>
          <a:xfrm>
            <a:off x="7396200" y="2973240"/>
            <a:ext cx="24732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lernen, wie es aussieht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1" name=""/>
          <p:cNvSpPr/>
          <p:nvPr/>
        </p:nvSpPr>
        <p:spPr>
          <a:xfrm>
            <a:off x="7162560" y="40669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4"/>
                </a:cubicBezTo>
                <a:cubicBezTo>
                  <a:pt x="24" y="193"/>
                  <a:pt x="15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5"/>
                </a:cubicBezTo>
                <a:cubicBezTo>
                  <a:pt x="15" y="60"/>
                  <a:pt x="24" y="47"/>
                  <a:pt x="35" y="36"/>
                </a:cubicBezTo>
                <a:cubicBezTo>
                  <a:pt x="46" y="25"/>
                  <a:pt x="59" y="16"/>
                  <a:pt x="74" y="10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10"/>
                </a:cubicBezTo>
                <a:cubicBezTo>
                  <a:pt x="179" y="16"/>
                  <a:pt x="192" y="25"/>
                  <a:pt x="203" y="36"/>
                </a:cubicBezTo>
                <a:cubicBezTo>
                  <a:pt x="216" y="47"/>
                  <a:pt x="224" y="60"/>
                  <a:pt x="230" y="75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32" name=""/>
          <p:cNvSpPr txBox="1"/>
          <p:nvPr/>
        </p:nvSpPr>
        <p:spPr>
          <a:xfrm>
            <a:off x="7396200" y="3458880"/>
            <a:ext cx="38318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du kannst auch viel falsch machen.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3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34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35" name=""/>
          <p:cNvSpPr txBox="1"/>
          <p:nvPr/>
        </p:nvSpPr>
        <p:spPr>
          <a:xfrm>
            <a:off x="7396200" y="3944880"/>
            <a:ext cx="37501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TDD macht große Versprechungen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6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7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30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9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41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42" name="" descr=""/>
          <p:cNvPicPr/>
          <p:nvPr/>
        </p:nvPicPr>
        <p:blipFill>
          <a:blip r:embed="rId2"/>
          <a:stretch/>
        </p:blipFill>
        <p:spPr>
          <a:xfrm>
            <a:off x="97164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443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44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45" name=""/>
          <p:cNvSpPr txBox="1"/>
          <p:nvPr/>
        </p:nvSpPr>
        <p:spPr>
          <a:xfrm>
            <a:off x="6843600" y="3086280"/>
            <a:ext cx="33235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Beweise, Beweise !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6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7" name=""/>
          <p:cNvSpPr txBox="1"/>
          <p:nvPr/>
        </p:nvSpPr>
        <p:spPr>
          <a:xfrm>
            <a:off x="1173672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31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9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51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52" name="" descr=""/>
          <p:cNvPicPr/>
          <p:nvPr/>
        </p:nvPicPr>
        <p:blipFill>
          <a:blip r:embed="rId2"/>
          <a:stretch/>
        </p:blipFill>
        <p:spPr>
          <a:xfrm>
            <a:off x="706752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453" name=""/>
          <p:cNvSpPr txBox="1"/>
          <p:nvPr/>
        </p:nvSpPr>
        <p:spPr>
          <a:xfrm>
            <a:off x="747720" y="1590840"/>
            <a:ext cx="43056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TDD führt (automatisch)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4" name=""/>
          <p:cNvSpPr txBox="1"/>
          <p:nvPr/>
        </p:nvSpPr>
        <p:spPr>
          <a:xfrm>
            <a:off x="747720" y="2143440"/>
            <a:ext cx="19814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zu besserer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5" name=""/>
          <p:cNvSpPr/>
          <p:nvPr/>
        </p:nvSpPr>
        <p:spPr>
          <a:xfrm>
            <a:off x="1066680" y="36860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8"/>
                  <a:pt x="239" y="103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56" name=""/>
          <p:cNvSpPr txBox="1"/>
          <p:nvPr/>
        </p:nvSpPr>
        <p:spPr>
          <a:xfrm>
            <a:off x="747720" y="2696040"/>
            <a:ext cx="37656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Softwarearchitektur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7" name=""/>
          <p:cNvSpPr/>
          <p:nvPr/>
        </p:nvSpPr>
        <p:spPr>
          <a:xfrm>
            <a:off x="1066680" y="41716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79"/>
                  <a:pt x="215" y="192"/>
                  <a:pt x="204" y="205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5"/>
                </a:cubicBezTo>
                <a:cubicBezTo>
                  <a:pt x="25" y="192"/>
                  <a:pt x="16" y="179"/>
                  <a:pt x="9" y="165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4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4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58" name=""/>
          <p:cNvSpPr txBox="1"/>
          <p:nvPr/>
        </p:nvSpPr>
        <p:spPr>
          <a:xfrm>
            <a:off x="1300320" y="3563640"/>
            <a:ext cx="1063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wirklich ?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9" name=""/>
          <p:cNvSpPr txBox="1"/>
          <p:nvPr/>
        </p:nvSpPr>
        <p:spPr>
          <a:xfrm>
            <a:off x="1300320" y="4049640"/>
            <a:ext cx="28512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Ja, siehe ausführlich unter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0" name=""/>
          <p:cNvSpPr txBox="1"/>
          <p:nvPr/>
        </p:nvSpPr>
        <p:spPr>
          <a:xfrm>
            <a:off x="1300320" y="4468680"/>
            <a:ext cx="36378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bodote.github.io: TDD Blog Teil 2: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1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62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63" name=""/>
          <p:cNvSpPr txBox="1"/>
          <p:nvPr/>
        </p:nvSpPr>
        <p:spPr>
          <a:xfrm>
            <a:off x="1300320" y="4878360"/>
            <a:ext cx="1247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Architektur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4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5" name=""/>
          <p:cNvSpPr txBox="1"/>
          <p:nvPr/>
        </p:nvSpPr>
        <p:spPr>
          <a:xfrm>
            <a:off x="117028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32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7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6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70" name="" descr=""/>
          <p:cNvPicPr/>
          <p:nvPr/>
        </p:nvPicPr>
        <p:blipFill>
          <a:blip r:embed="rId2"/>
          <a:stretch/>
        </p:blipFill>
        <p:spPr>
          <a:xfrm>
            <a:off x="7067520" y="1352520"/>
            <a:ext cx="4142880" cy="4142880"/>
          </a:xfrm>
          <a:prstGeom prst="rect">
            <a:avLst/>
          </a:prstGeom>
          <a:ln w="0">
            <a:noFill/>
          </a:ln>
        </p:spPr>
      </p:pic>
      <p:sp>
        <p:nvSpPr>
          <p:cNvPr id="471" name=""/>
          <p:cNvSpPr txBox="1"/>
          <p:nvPr/>
        </p:nvSpPr>
        <p:spPr>
          <a:xfrm>
            <a:off x="747720" y="2391120"/>
            <a:ext cx="34545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Hier nur ein Auszug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2" name=""/>
          <p:cNvSpPr txBox="1"/>
          <p:nvPr/>
        </p:nvSpPr>
        <p:spPr>
          <a:xfrm>
            <a:off x="747720" y="3259080"/>
            <a:ext cx="28206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alle Links ﬁndest du auf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3" name=""/>
          <p:cNvSpPr txBox="1"/>
          <p:nvPr/>
        </p:nvSpPr>
        <p:spPr>
          <a:xfrm>
            <a:off x="747720" y="3668400"/>
            <a:ext cx="4598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bodote.github.io: TDD Blog Teil 3: Beweise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4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75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76" name=""/>
          <p:cNvSpPr txBox="1"/>
          <p:nvPr/>
        </p:nvSpPr>
        <p:spPr>
          <a:xfrm>
            <a:off x="747720" y="4087440"/>
            <a:ext cx="3888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etc.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7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8" name=""/>
          <p:cNvSpPr txBox="1"/>
          <p:nvPr/>
        </p:nvSpPr>
        <p:spPr>
          <a:xfrm>
            <a:off x="117028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33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0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82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sp>
        <p:nvSpPr>
          <p:cNvPr id="483" name=""/>
          <p:cNvSpPr/>
          <p:nvPr/>
        </p:nvSpPr>
        <p:spPr>
          <a:xfrm>
            <a:off x="1304640" y="2295360"/>
            <a:ext cx="66960" cy="419400"/>
          </a:xfrm>
          <a:custGeom>
            <a:avLst/>
            <a:gdLst/>
            <a:ahLst/>
            <a:rect l="0" t="0" r="r" b="b"/>
            <a:pathLst>
              <a:path w="186" h="1165">
                <a:moveTo>
                  <a:pt x="0" y="0"/>
                </a:moveTo>
                <a:lnTo>
                  <a:pt x="186" y="0"/>
                </a:lnTo>
                <a:lnTo>
                  <a:pt x="186" y="1165"/>
                </a:lnTo>
                <a:lnTo>
                  <a:pt x="0" y="1165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4" name=""/>
          <p:cNvSpPr/>
          <p:nvPr/>
        </p:nvSpPr>
        <p:spPr>
          <a:xfrm>
            <a:off x="1304640" y="3428640"/>
            <a:ext cx="66960" cy="1248480"/>
          </a:xfrm>
          <a:custGeom>
            <a:avLst/>
            <a:gdLst/>
            <a:ahLst/>
            <a:rect l="0" t="0" r="r" b="b"/>
            <a:pathLst>
              <a:path w="186" h="3468">
                <a:moveTo>
                  <a:pt x="0" y="0"/>
                </a:moveTo>
                <a:lnTo>
                  <a:pt x="186" y="0"/>
                </a:lnTo>
                <a:lnTo>
                  <a:pt x="186" y="3468"/>
                </a:lnTo>
                <a:lnTo>
                  <a:pt x="0" y="3468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5" name=""/>
          <p:cNvSpPr/>
          <p:nvPr/>
        </p:nvSpPr>
        <p:spPr>
          <a:xfrm>
            <a:off x="1304640" y="5391000"/>
            <a:ext cx="66960" cy="419400"/>
          </a:xfrm>
          <a:custGeom>
            <a:avLst/>
            <a:gdLst/>
            <a:ahLst/>
            <a:rect l="0" t="0" r="r" b="b"/>
            <a:pathLst>
              <a:path w="186" h="1165">
                <a:moveTo>
                  <a:pt x="0" y="0"/>
                </a:moveTo>
                <a:lnTo>
                  <a:pt x="186" y="0"/>
                </a:lnTo>
                <a:lnTo>
                  <a:pt x="186" y="1165"/>
                </a:lnTo>
                <a:lnTo>
                  <a:pt x="0" y="1165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6" name=""/>
          <p:cNvSpPr/>
          <p:nvPr/>
        </p:nvSpPr>
        <p:spPr>
          <a:xfrm>
            <a:off x="1066680" y="18856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5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5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87" name=""/>
          <p:cNvSpPr txBox="1"/>
          <p:nvPr/>
        </p:nvSpPr>
        <p:spPr>
          <a:xfrm>
            <a:off x="747720" y="895680"/>
            <a:ext cx="30945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Studien über TDD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8" name=""/>
          <p:cNvSpPr txBox="1"/>
          <p:nvPr/>
        </p:nvSpPr>
        <p:spPr>
          <a:xfrm>
            <a:off x="1300320" y="1763640"/>
            <a:ext cx="64983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"The Spring team advocates test-driven development,TDD ."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9" name=""/>
          <p:cNvSpPr/>
          <p:nvPr/>
        </p:nvSpPr>
        <p:spPr>
          <a:xfrm>
            <a:off x="1066680" y="30193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90" name=""/>
          <p:cNvSpPr txBox="1"/>
          <p:nvPr/>
        </p:nvSpPr>
        <p:spPr>
          <a:xfrm>
            <a:off x="1643040" y="2325600"/>
            <a:ext cx="79286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"Das Spring Team unterstützt und beführwortet TestDrivenDevelopment.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1" name=""/>
          <p:cNvSpPr txBox="1"/>
          <p:nvPr/>
        </p:nvSpPr>
        <p:spPr>
          <a:xfrm>
            <a:off x="1300320" y="2896920"/>
            <a:ext cx="32904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VMware Pivotal Labs Website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2" name=""/>
          <p:cNvSpPr txBox="1"/>
          <p:nvPr/>
        </p:nvSpPr>
        <p:spPr>
          <a:xfrm>
            <a:off x="1643040" y="3458880"/>
            <a:ext cx="8858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"Wir praktizieren selbst TestDrivenDeveopment. Da heißt, bevor wir die Arbeit an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3" name=""/>
          <p:cNvSpPr txBox="1"/>
          <p:nvPr/>
        </p:nvSpPr>
        <p:spPr>
          <a:xfrm>
            <a:off x="1643040" y="3877920"/>
            <a:ext cx="9134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einem neuen Feature beginnen, schreiben wir zuerst einen Test, der das gewünschte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4" name=""/>
          <p:cNvSpPr/>
          <p:nvPr/>
        </p:nvSpPr>
        <p:spPr>
          <a:xfrm>
            <a:off x="1066680" y="49813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95" name=""/>
          <p:cNvSpPr txBox="1"/>
          <p:nvPr/>
        </p:nvSpPr>
        <p:spPr>
          <a:xfrm>
            <a:off x="1643040" y="4287600"/>
            <a:ext cx="3147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Verhalten genau beschreibt."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6" name=""/>
          <p:cNvSpPr txBox="1"/>
          <p:nvPr/>
        </p:nvSpPr>
        <p:spPr>
          <a:xfrm>
            <a:off x="1300320" y="4859280"/>
            <a:ext cx="4373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IBM: Assessing test-driven development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7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98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99" name=""/>
          <p:cNvSpPr txBox="1"/>
          <p:nvPr/>
        </p:nvSpPr>
        <p:spPr>
          <a:xfrm>
            <a:off x="1643040" y="5421240"/>
            <a:ext cx="93078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50% weniger Bugs als bei "test last", [bei zunächst] minimaler geringere Produktivität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0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1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34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3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0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sp>
        <p:nvSpPr>
          <p:cNvPr id="506" name=""/>
          <p:cNvSpPr/>
          <p:nvPr/>
        </p:nvSpPr>
        <p:spPr>
          <a:xfrm>
            <a:off x="1304640" y="2581200"/>
            <a:ext cx="66960" cy="419400"/>
          </a:xfrm>
          <a:custGeom>
            <a:avLst/>
            <a:gdLst/>
            <a:ahLst/>
            <a:rect l="0" t="0" r="r" b="b"/>
            <a:pathLst>
              <a:path w="186" h="1165">
                <a:moveTo>
                  <a:pt x="0" y="0"/>
                </a:moveTo>
                <a:lnTo>
                  <a:pt x="186" y="0"/>
                </a:lnTo>
                <a:lnTo>
                  <a:pt x="186" y="1165"/>
                </a:lnTo>
                <a:lnTo>
                  <a:pt x="0" y="1165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7" name=""/>
          <p:cNvSpPr/>
          <p:nvPr/>
        </p:nvSpPr>
        <p:spPr>
          <a:xfrm>
            <a:off x="1304640" y="3562200"/>
            <a:ext cx="66960" cy="419400"/>
          </a:xfrm>
          <a:custGeom>
            <a:avLst/>
            <a:gdLst/>
            <a:ahLst/>
            <a:rect l="0" t="0" r="r" b="b"/>
            <a:pathLst>
              <a:path w="186" h="1165">
                <a:moveTo>
                  <a:pt x="0" y="0"/>
                </a:moveTo>
                <a:lnTo>
                  <a:pt x="186" y="0"/>
                </a:lnTo>
                <a:lnTo>
                  <a:pt x="186" y="1165"/>
                </a:lnTo>
                <a:lnTo>
                  <a:pt x="0" y="1165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8" name=""/>
          <p:cNvSpPr/>
          <p:nvPr/>
        </p:nvSpPr>
        <p:spPr>
          <a:xfrm>
            <a:off x="1304640" y="4962240"/>
            <a:ext cx="66960" cy="410040"/>
          </a:xfrm>
          <a:custGeom>
            <a:avLst/>
            <a:gdLst/>
            <a:ahLst/>
            <a:rect l="0" t="0" r="r" b="b"/>
            <a:pathLst>
              <a:path w="186" h="1139">
                <a:moveTo>
                  <a:pt x="0" y="0"/>
                </a:moveTo>
                <a:lnTo>
                  <a:pt x="186" y="0"/>
                </a:lnTo>
                <a:lnTo>
                  <a:pt x="186" y="1139"/>
                </a:lnTo>
                <a:lnTo>
                  <a:pt x="0" y="1139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9" name=""/>
          <p:cNvSpPr/>
          <p:nvPr/>
        </p:nvSpPr>
        <p:spPr>
          <a:xfrm>
            <a:off x="1066680" y="23238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1"/>
                  <a:pt x="215" y="193"/>
                  <a:pt x="204" y="205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5"/>
                </a:cubicBezTo>
                <a:cubicBezTo>
                  <a:pt x="25" y="193"/>
                  <a:pt x="16" y="181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5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5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10" name=""/>
          <p:cNvSpPr txBox="1"/>
          <p:nvPr/>
        </p:nvSpPr>
        <p:spPr>
          <a:xfrm>
            <a:off x="747720" y="1333800"/>
            <a:ext cx="366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Studien über TDD (2)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1" name=""/>
          <p:cNvSpPr txBox="1"/>
          <p:nvPr/>
        </p:nvSpPr>
        <p:spPr>
          <a:xfrm>
            <a:off x="1300320" y="2201760"/>
            <a:ext cx="93999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Microsoft: Evaluating the Eﬃcacy of Test-Driven Development: Industrial Case Studies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2" name=""/>
          <p:cNvSpPr/>
          <p:nvPr/>
        </p:nvSpPr>
        <p:spPr>
          <a:xfrm>
            <a:off x="1066680" y="33051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4"/>
                  <a:pt x="236" y="150"/>
                  <a:pt x="230" y="164"/>
                </a:cubicBezTo>
                <a:cubicBezTo>
                  <a:pt x="224" y="179"/>
                  <a:pt x="215" y="192"/>
                  <a:pt x="204" y="203"/>
                </a:cubicBezTo>
                <a:cubicBezTo>
                  <a:pt x="193" y="214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4"/>
                  <a:pt x="36" y="203"/>
                </a:cubicBezTo>
                <a:cubicBezTo>
                  <a:pt x="25" y="192"/>
                  <a:pt x="16" y="179"/>
                  <a:pt x="9" y="164"/>
                </a:cubicBezTo>
                <a:cubicBezTo>
                  <a:pt x="3" y="150"/>
                  <a:pt x="0" y="134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8"/>
                  <a:pt x="25" y="46"/>
                  <a:pt x="36" y="34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4"/>
                </a:cubicBezTo>
                <a:cubicBezTo>
                  <a:pt x="215" y="46"/>
                  <a:pt x="224" y="58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13" name=""/>
          <p:cNvSpPr txBox="1"/>
          <p:nvPr/>
        </p:nvSpPr>
        <p:spPr>
          <a:xfrm>
            <a:off x="1643040" y="2611080"/>
            <a:ext cx="94201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Bugrate sinkt mit TDD um 62%-77% , [initial] 15% -35% mehr Zeit für TDD notwendig.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4" name=""/>
          <p:cNvSpPr txBox="1"/>
          <p:nvPr/>
        </p:nvSpPr>
        <p:spPr>
          <a:xfrm>
            <a:off x="1300320" y="3182760"/>
            <a:ext cx="7274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Metastudie, die 6 unterschiedliche andere Studien ausgewertet hat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5" name=""/>
          <p:cNvSpPr/>
          <p:nvPr/>
        </p:nvSpPr>
        <p:spPr>
          <a:xfrm>
            <a:off x="1066680" y="42861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3"/>
                  <a:pt x="3" y="88"/>
                  <a:pt x="9" y="73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5"/>
                </a:cubicBezTo>
                <a:cubicBezTo>
                  <a:pt x="215" y="46"/>
                  <a:pt x="224" y="59"/>
                  <a:pt x="230" y="73"/>
                </a:cubicBezTo>
                <a:cubicBezTo>
                  <a:pt x="236" y="88"/>
                  <a:pt x="239" y="103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16" name=""/>
          <p:cNvSpPr txBox="1"/>
          <p:nvPr/>
        </p:nvSpPr>
        <p:spPr>
          <a:xfrm>
            <a:off x="1643040" y="3592440"/>
            <a:ext cx="68968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Ergebnis: deutlich Positiv, auch bezüglich Software-Architektur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7" name=""/>
          <p:cNvSpPr txBox="1"/>
          <p:nvPr/>
        </p:nvSpPr>
        <p:spPr>
          <a:xfrm>
            <a:off x="1300320" y="4163760"/>
            <a:ext cx="87663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An Experimental Evaluation of the Eﬀectiveness and Eﬃciency of the Test Driven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8" name=""/>
          <p:cNvSpPr txBox="1"/>
          <p:nvPr/>
        </p:nvSpPr>
        <p:spPr>
          <a:xfrm>
            <a:off x="1300320" y="4573440"/>
            <a:ext cx="14616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Development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9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20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21" name=""/>
          <p:cNvSpPr txBox="1"/>
          <p:nvPr/>
        </p:nvSpPr>
        <p:spPr>
          <a:xfrm>
            <a:off x="1643040" y="4992480"/>
            <a:ext cx="6110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deutlich bessere Gesamt-Produktivität und Codequalität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2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3" name=""/>
          <p:cNvSpPr txBox="1"/>
          <p:nvPr/>
        </p:nvSpPr>
        <p:spPr>
          <a:xfrm>
            <a:off x="116946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35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5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27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sp>
        <p:nvSpPr>
          <p:cNvPr id="528" name=""/>
          <p:cNvSpPr/>
          <p:nvPr/>
        </p:nvSpPr>
        <p:spPr>
          <a:xfrm>
            <a:off x="1304640" y="2657160"/>
            <a:ext cx="66960" cy="829080"/>
          </a:xfrm>
          <a:custGeom>
            <a:avLst/>
            <a:gdLst/>
            <a:ahLst/>
            <a:rect l="0" t="0" r="r" b="b"/>
            <a:pathLst>
              <a:path w="186" h="2303">
                <a:moveTo>
                  <a:pt x="0" y="0"/>
                </a:moveTo>
                <a:lnTo>
                  <a:pt x="186" y="0"/>
                </a:lnTo>
                <a:lnTo>
                  <a:pt x="186" y="2303"/>
                </a:lnTo>
                <a:lnTo>
                  <a:pt x="0" y="2303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9" name=""/>
          <p:cNvSpPr/>
          <p:nvPr/>
        </p:nvSpPr>
        <p:spPr>
          <a:xfrm>
            <a:off x="1304640" y="4209840"/>
            <a:ext cx="66960" cy="1238760"/>
          </a:xfrm>
          <a:custGeom>
            <a:avLst/>
            <a:gdLst/>
            <a:ahLst/>
            <a:rect l="0" t="0" r="r" b="b"/>
            <a:pathLst>
              <a:path w="186" h="3441">
                <a:moveTo>
                  <a:pt x="0" y="0"/>
                </a:moveTo>
                <a:lnTo>
                  <a:pt x="186" y="0"/>
                </a:lnTo>
                <a:lnTo>
                  <a:pt x="186" y="3441"/>
                </a:lnTo>
                <a:lnTo>
                  <a:pt x="0" y="3441"/>
                </a:lnTo>
                <a:lnTo>
                  <a:pt x="0" y="0"/>
                </a:lnTo>
                <a:close/>
              </a:path>
            </a:pathLst>
          </a:custGeom>
          <a:solidFill>
            <a:srgbClr val="d1d9e0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0" name=""/>
          <p:cNvSpPr/>
          <p:nvPr/>
        </p:nvSpPr>
        <p:spPr>
          <a:xfrm>
            <a:off x="1066680" y="22478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31" name=""/>
          <p:cNvSpPr txBox="1"/>
          <p:nvPr/>
        </p:nvSpPr>
        <p:spPr>
          <a:xfrm>
            <a:off x="747720" y="1257480"/>
            <a:ext cx="366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Studien über TDD (3)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2" name=""/>
          <p:cNvSpPr txBox="1"/>
          <p:nvPr/>
        </p:nvSpPr>
        <p:spPr>
          <a:xfrm>
            <a:off x="1300320" y="2125440"/>
            <a:ext cx="2350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noch eine Metastudie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3" name=""/>
          <p:cNvSpPr txBox="1"/>
          <p:nvPr/>
        </p:nvSpPr>
        <p:spPr>
          <a:xfrm>
            <a:off x="1643040" y="2687400"/>
            <a:ext cx="93488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Gesamturteil deutlich positiv, aber Hinweis: "schwer zu meistern" , Fazit: Empfehlung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4" name=""/>
          <p:cNvSpPr/>
          <p:nvPr/>
        </p:nvSpPr>
        <p:spPr>
          <a:xfrm>
            <a:off x="1066680" y="37908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35" name=""/>
          <p:cNvSpPr txBox="1"/>
          <p:nvPr/>
        </p:nvSpPr>
        <p:spPr>
          <a:xfrm>
            <a:off x="1643040" y="3106440"/>
            <a:ext cx="8589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für TDD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6" name=""/>
          <p:cNvSpPr txBox="1"/>
          <p:nvPr/>
        </p:nvSpPr>
        <p:spPr>
          <a:xfrm>
            <a:off x="1300320" y="3668400"/>
            <a:ext cx="5129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Empirische Studie zu Test-Driven Development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7" name=""/>
          <p:cNvSpPr txBox="1"/>
          <p:nvPr/>
        </p:nvSpPr>
        <p:spPr>
          <a:xfrm>
            <a:off x="1643040" y="4240080"/>
            <a:ext cx="2757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" 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8" name=""/>
          <p:cNvSpPr txBox="1"/>
          <p:nvPr/>
        </p:nvSpPr>
        <p:spPr>
          <a:xfrm>
            <a:off x="1850400" y="4240080"/>
            <a:ext cx="1035000" cy="347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24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Test First</a:t>
            </a:r>
            <a:endParaRPr b="0" lang="de-DE" sz="224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9" name=""/>
          <p:cNvSpPr txBox="1"/>
          <p:nvPr/>
        </p:nvSpPr>
        <p:spPr>
          <a:xfrm>
            <a:off x="2778840" y="4240080"/>
            <a:ext cx="82965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 </a:t>
            </a:r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ist besser darin, lose gekoppelte Softwarekomponenten hervorzubringen als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0" name=""/>
          <p:cNvSpPr txBox="1"/>
          <p:nvPr/>
        </p:nvSpPr>
        <p:spPr>
          <a:xfrm>
            <a:off x="1707120" y="4649760"/>
            <a:ext cx="876960" cy="347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24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test last</a:t>
            </a:r>
            <a:endParaRPr b="0" lang="de-DE" sz="224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1" name=""/>
          <p:cNvSpPr txBox="1"/>
          <p:nvPr/>
        </p:nvSpPr>
        <p:spPr>
          <a:xfrm>
            <a:off x="2492280" y="4649760"/>
            <a:ext cx="2757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." 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2" name=""/>
          <p:cNvSpPr txBox="1"/>
          <p:nvPr/>
        </p:nvSpPr>
        <p:spPr>
          <a:xfrm>
            <a:off x="2740320" y="4649760"/>
            <a:ext cx="1679040" cy="347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24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Lose gekoppelt</a:t>
            </a:r>
            <a:endParaRPr b="0" lang="de-DE" sz="224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3" name=""/>
          <p:cNvSpPr txBox="1"/>
          <p:nvPr/>
        </p:nvSpPr>
        <p:spPr>
          <a:xfrm>
            <a:off x="4303080" y="4649760"/>
            <a:ext cx="65394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 </a:t>
            </a:r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bewirkt zum Beispiel bessere Wartbarkeit, Verständlichkeit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4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45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46" name=""/>
          <p:cNvSpPr txBox="1"/>
          <p:nvPr/>
        </p:nvSpPr>
        <p:spPr>
          <a:xfrm>
            <a:off x="1643040" y="5068800"/>
            <a:ext cx="4547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59636e"/>
                </a:solidFill>
                <a:uFillTx/>
                <a:latin typeface="Slabo27px"/>
                <a:ea typeface="Slabo27px"/>
              </a:rPr>
              <a:t>für die Entwickler, ist also was sehr gutes.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7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8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36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0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553" name="" descr=""/>
          <p:cNvPicPr/>
          <p:nvPr/>
        </p:nvPicPr>
        <p:blipFill>
          <a:blip r:embed="rId2"/>
          <a:stretch/>
        </p:blipFill>
        <p:spPr>
          <a:xfrm>
            <a:off x="38160" y="-1080"/>
            <a:ext cx="7238520" cy="6859800"/>
          </a:xfrm>
          <a:prstGeom prst="rect">
            <a:avLst/>
          </a:prstGeom>
          <a:ln w="0">
            <a:noFill/>
          </a:ln>
        </p:spPr>
      </p:pic>
      <p:sp>
        <p:nvSpPr>
          <p:cNvPr id="554" name=""/>
          <p:cNvSpPr txBox="1"/>
          <p:nvPr/>
        </p:nvSpPr>
        <p:spPr>
          <a:xfrm>
            <a:off x="8062920" y="1905480"/>
            <a:ext cx="21448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TDD und AI-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5" name=""/>
          <p:cNvSpPr txBox="1"/>
          <p:nvPr/>
        </p:nvSpPr>
        <p:spPr>
          <a:xfrm>
            <a:off x="8062920" y="2457720"/>
            <a:ext cx="26852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assisted coding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6" name=""/>
          <p:cNvSpPr txBox="1"/>
          <p:nvPr/>
        </p:nvSpPr>
        <p:spPr>
          <a:xfrm>
            <a:off x="8062920" y="3325680"/>
            <a:ext cx="2657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Ist TDD in Zeiten von KI-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8062920" y="3735360"/>
            <a:ext cx="14209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unterstützter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8" name=""/>
          <p:cNvSpPr txBox="1"/>
          <p:nvPr/>
        </p:nvSpPr>
        <p:spPr>
          <a:xfrm>
            <a:off x="8062920" y="4154400"/>
            <a:ext cx="28512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Sofwareentwicklung noch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9" name=""/>
          <p:cNvSpPr/>
          <p:nvPr/>
        </p:nvSpPr>
        <p:spPr>
          <a:xfrm>
            <a:off x="76730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3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60" name=""/>
          <p:cNvSpPr/>
          <p:nvPr/>
        </p:nvSpPr>
        <p:spPr>
          <a:xfrm>
            <a:off x="76208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0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61" name=""/>
          <p:cNvSpPr txBox="1"/>
          <p:nvPr/>
        </p:nvSpPr>
        <p:spPr>
          <a:xfrm>
            <a:off x="8062920" y="4563720"/>
            <a:ext cx="1032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sinnvoll ?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2" name=""/>
          <p:cNvSpPr txBox="1"/>
          <p:nvPr/>
        </p:nvSpPr>
        <p:spPr>
          <a:xfrm>
            <a:off x="77979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3" name=""/>
          <p:cNvSpPr txBox="1"/>
          <p:nvPr/>
        </p:nvSpPr>
        <p:spPr>
          <a:xfrm>
            <a:off x="117028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37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5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67" name="" descr=""/>
          <p:cNvPicPr/>
          <p:nvPr/>
        </p:nvPicPr>
        <p:blipFill>
          <a:blip r:embed="rId1"/>
          <a:stretch/>
        </p:blipFill>
        <p:spPr>
          <a:xfrm>
            <a:off x="-4680" y="0"/>
            <a:ext cx="12196440" cy="6863400"/>
          </a:xfrm>
          <a:prstGeom prst="rect">
            <a:avLst/>
          </a:prstGeom>
          <a:ln w="0">
            <a:noFill/>
          </a:ln>
        </p:spPr>
      </p:pic>
      <p:sp>
        <p:nvSpPr>
          <p:cNvPr id="568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69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70" name=""/>
          <p:cNvSpPr txBox="1"/>
          <p:nvPr/>
        </p:nvSpPr>
        <p:spPr>
          <a:xfrm>
            <a:off x="482760" y="6423120"/>
            <a:ext cx="57978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https://www.publicissapient.com/insights/guide-to-ai-assisted-software-development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1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38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3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75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576" name="" descr=""/>
          <p:cNvPicPr/>
          <p:nvPr/>
        </p:nvPicPr>
        <p:blipFill>
          <a:blip r:embed="rId2"/>
          <a:stretch/>
        </p:blipFill>
        <p:spPr>
          <a:xfrm>
            <a:off x="6124680" y="1828800"/>
            <a:ext cx="6038640" cy="3190680"/>
          </a:xfrm>
          <a:prstGeom prst="rect">
            <a:avLst/>
          </a:prstGeom>
          <a:ln w="0">
            <a:noFill/>
          </a:ln>
        </p:spPr>
      </p:pic>
      <p:sp>
        <p:nvSpPr>
          <p:cNvPr id="577" name=""/>
          <p:cNvSpPr txBox="1"/>
          <p:nvPr/>
        </p:nvSpPr>
        <p:spPr>
          <a:xfrm>
            <a:off x="747720" y="1829160"/>
            <a:ext cx="356904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TDD und AI-assisted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8" name=""/>
          <p:cNvSpPr txBox="1"/>
          <p:nvPr/>
        </p:nvSpPr>
        <p:spPr>
          <a:xfrm>
            <a:off x="747720" y="2381400"/>
            <a:ext cx="11793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coding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9" name=""/>
          <p:cNvSpPr txBox="1"/>
          <p:nvPr/>
        </p:nvSpPr>
        <p:spPr>
          <a:xfrm>
            <a:off x="747720" y="3249360"/>
            <a:ext cx="42303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Zitat aus :</a:t>
            </a:r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Andrej Karpathy: Software Is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0" name=""/>
          <p:cNvSpPr txBox="1"/>
          <p:nvPr/>
        </p:nvSpPr>
        <p:spPr>
          <a:xfrm>
            <a:off x="747720" y="3659040"/>
            <a:ext cx="3566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Changing (Again) vom 19.6.2025</a:t>
            </a:r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: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1" name=""/>
          <p:cNvSpPr txBox="1"/>
          <p:nvPr/>
        </p:nvSpPr>
        <p:spPr>
          <a:xfrm>
            <a:off x="747720" y="4230360"/>
            <a:ext cx="44755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"[AI] is doing the generation , the humans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2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83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84" name=""/>
          <p:cNvSpPr txBox="1"/>
          <p:nvPr/>
        </p:nvSpPr>
        <p:spPr>
          <a:xfrm>
            <a:off x="747720" y="4640040"/>
            <a:ext cx="2800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are doing the veriﬁcation"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5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6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39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914400" y="1295280"/>
            <a:ext cx="4266720" cy="4266720"/>
          </a:xfrm>
          <a:prstGeom prst="rect">
            <a:avLst/>
          </a:prstGeom>
          <a:ln w="0">
            <a:noFill/>
          </a:ln>
        </p:spPr>
      </p:pic>
      <p:sp>
        <p:nvSpPr>
          <p:cNvPr id="43" name=""/>
          <p:cNvSpPr/>
          <p:nvPr/>
        </p:nvSpPr>
        <p:spPr>
          <a:xfrm>
            <a:off x="7162560" y="189540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5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5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8"/>
                  <a:pt x="9" y="73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3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3"/>
                  <a:pt x="203" y="35"/>
                </a:cubicBezTo>
                <a:cubicBezTo>
                  <a:pt x="216" y="46"/>
                  <a:pt x="224" y="59"/>
                  <a:pt x="230" y="73"/>
                </a:cubicBezTo>
                <a:cubicBezTo>
                  <a:pt x="236" y="88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6843600" y="1038960"/>
            <a:ext cx="1732320" cy="4406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83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Wer ich bin:</a:t>
            </a:r>
            <a:endParaRPr b="0" lang="de-DE" sz="283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"/>
          <p:cNvSpPr/>
          <p:nvPr/>
        </p:nvSpPr>
        <p:spPr>
          <a:xfrm>
            <a:off x="7162560" y="238104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5"/>
                </a:cubicBezTo>
                <a:cubicBezTo>
                  <a:pt x="3" y="150"/>
                  <a:pt x="0" y="135"/>
                  <a:pt x="0" y="119"/>
                </a:cubicBezTo>
                <a:cubicBezTo>
                  <a:pt x="0" y="103"/>
                  <a:pt x="3" y="88"/>
                  <a:pt x="9" y="74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4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6" name=""/>
          <p:cNvSpPr txBox="1"/>
          <p:nvPr/>
        </p:nvSpPr>
        <p:spPr>
          <a:xfrm>
            <a:off x="7396200" y="1773000"/>
            <a:ext cx="1850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Bodo Teichmann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"/>
          <p:cNvSpPr txBox="1"/>
          <p:nvPr/>
        </p:nvSpPr>
        <p:spPr>
          <a:xfrm>
            <a:off x="7396200" y="2258640"/>
            <a:ext cx="3893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Softwareentwickler seit mehr als 30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"/>
          <p:cNvSpPr/>
          <p:nvPr/>
        </p:nvSpPr>
        <p:spPr>
          <a:xfrm>
            <a:off x="7162560" y="32763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4"/>
                </a:cubicBezTo>
                <a:cubicBezTo>
                  <a:pt x="24" y="193"/>
                  <a:pt x="15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5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5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49" name=""/>
          <p:cNvSpPr txBox="1"/>
          <p:nvPr/>
        </p:nvSpPr>
        <p:spPr>
          <a:xfrm>
            <a:off x="7396200" y="2678040"/>
            <a:ext cx="7160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Jahren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"/>
          <p:cNvSpPr/>
          <p:nvPr/>
        </p:nvSpPr>
        <p:spPr>
          <a:xfrm>
            <a:off x="7162560" y="37623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4"/>
                  <a:pt x="236" y="151"/>
                  <a:pt x="230" y="165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5"/>
                </a:cubicBezTo>
                <a:cubicBezTo>
                  <a:pt x="3" y="151"/>
                  <a:pt x="0" y="134"/>
                  <a:pt x="0" y="119"/>
                </a:cubicBezTo>
                <a:cubicBezTo>
                  <a:pt x="0" y="103"/>
                  <a:pt x="3" y="88"/>
                  <a:pt x="9" y="73"/>
                </a:cubicBezTo>
                <a:cubicBezTo>
                  <a:pt x="15" y="58"/>
                  <a:pt x="24" y="46"/>
                  <a:pt x="35" y="34"/>
                </a:cubicBezTo>
                <a:cubicBezTo>
                  <a:pt x="46" y="23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3"/>
                  <a:pt x="203" y="34"/>
                </a:cubicBezTo>
                <a:cubicBezTo>
                  <a:pt x="216" y="46"/>
                  <a:pt x="224" y="58"/>
                  <a:pt x="230" y="73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1" name=""/>
          <p:cNvSpPr txBox="1"/>
          <p:nvPr/>
        </p:nvSpPr>
        <p:spPr>
          <a:xfrm>
            <a:off x="7396200" y="3154320"/>
            <a:ext cx="26366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"early adopter" von TDD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" name=""/>
          <p:cNvSpPr/>
          <p:nvPr/>
        </p:nvSpPr>
        <p:spPr>
          <a:xfrm>
            <a:off x="8210520" y="3628800"/>
            <a:ext cx="333720" cy="371880"/>
          </a:xfrm>
          <a:custGeom>
            <a:avLst/>
            <a:gdLst/>
            <a:ahLst/>
            <a:rect l="0" t="0" r="r" b="b"/>
            <a:pathLst>
              <a:path w="927" h="1033">
                <a:moveTo>
                  <a:pt x="0" y="874"/>
                </a:moveTo>
                <a:lnTo>
                  <a:pt x="0" y="159"/>
                </a:lnTo>
                <a:cubicBezTo>
                  <a:pt x="0" y="148"/>
                  <a:pt x="1" y="138"/>
                  <a:pt x="3" y="128"/>
                </a:cubicBezTo>
                <a:cubicBezTo>
                  <a:pt x="5" y="118"/>
                  <a:pt x="8" y="108"/>
                  <a:pt x="12" y="98"/>
                </a:cubicBezTo>
                <a:cubicBezTo>
                  <a:pt x="16" y="88"/>
                  <a:pt x="21" y="79"/>
                  <a:pt x="26" y="71"/>
                </a:cubicBezTo>
                <a:cubicBezTo>
                  <a:pt x="32" y="62"/>
                  <a:pt x="39" y="54"/>
                  <a:pt x="46" y="47"/>
                </a:cubicBezTo>
                <a:cubicBezTo>
                  <a:pt x="53" y="39"/>
                  <a:pt x="61" y="33"/>
                  <a:pt x="70" y="27"/>
                </a:cubicBezTo>
                <a:cubicBezTo>
                  <a:pt x="79" y="21"/>
                  <a:pt x="88" y="16"/>
                  <a:pt x="98" y="12"/>
                </a:cubicBezTo>
                <a:cubicBezTo>
                  <a:pt x="107" y="8"/>
                  <a:pt x="117" y="5"/>
                  <a:pt x="127" y="3"/>
                </a:cubicBezTo>
                <a:cubicBezTo>
                  <a:pt x="138" y="1"/>
                  <a:pt x="148" y="0"/>
                  <a:pt x="158" y="0"/>
                </a:cubicBezTo>
                <a:lnTo>
                  <a:pt x="767" y="0"/>
                </a:lnTo>
                <a:cubicBezTo>
                  <a:pt x="777" y="0"/>
                  <a:pt x="788" y="1"/>
                  <a:pt x="798" y="3"/>
                </a:cubicBezTo>
                <a:cubicBezTo>
                  <a:pt x="809" y="5"/>
                  <a:pt x="819" y="8"/>
                  <a:pt x="829" y="12"/>
                </a:cubicBezTo>
                <a:cubicBezTo>
                  <a:pt x="838" y="16"/>
                  <a:pt x="847" y="21"/>
                  <a:pt x="856" y="27"/>
                </a:cubicBezTo>
                <a:cubicBezTo>
                  <a:pt x="865" y="33"/>
                  <a:pt x="873" y="39"/>
                  <a:pt x="880" y="47"/>
                </a:cubicBezTo>
                <a:cubicBezTo>
                  <a:pt x="887" y="54"/>
                  <a:pt x="894" y="62"/>
                  <a:pt x="900" y="71"/>
                </a:cubicBezTo>
                <a:cubicBezTo>
                  <a:pt x="906" y="79"/>
                  <a:pt x="911" y="88"/>
                  <a:pt x="915" y="98"/>
                </a:cubicBezTo>
                <a:cubicBezTo>
                  <a:pt x="919" y="108"/>
                  <a:pt x="922" y="118"/>
                  <a:pt x="924" y="128"/>
                </a:cubicBezTo>
                <a:cubicBezTo>
                  <a:pt x="926" y="138"/>
                  <a:pt x="927" y="148"/>
                  <a:pt x="927" y="159"/>
                </a:cubicBezTo>
                <a:lnTo>
                  <a:pt x="927" y="874"/>
                </a:lnTo>
                <a:cubicBezTo>
                  <a:pt x="927" y="885"/>
                  <a:pt x="926" y="895"/>
                  <a:pt x="924" y="905"/>
                </a:cubicBezTo>
                <a:cubicBezTo>
                  <a:pt x="922" y="915"/>
                  <a:pt x="919" y="925"/>
                  <a:pt x="915" y="935"/>
                </a:cubicBezTo>
                <a:cubicBezTo>
                  <a:pt x="911" y="945"/>
                  <a:pt x="906" y="954"/>
                  <a:pt x="900" y="962"/>
                </a:cubicBezTo>
                <a:cubicBezTo>
                  <a:pt x="894" y="971"/>
                  <a:pt x="887" y="979"/>
                  <a:pt x="880" y="987"/>
                </a:cubicBezTo>
                <a:cubicBezTo>
                  <a:pt x="873" y="994"/>
                  <a:pt x="865" y="1000"/>
                  <a:pt x="856" y="1006"/>
                </a:cubicBezTo>
                <a:cubicBezTo>
                  <a:pt x="847" y="1012"/>
                  <a:pt x="838" y="1017"/>
                  <a:pt x="829" y="1021"/>
                </a:cubicBezTo>
                <a:cubicBezTo>
                  <a:pt x="819" y="1025"/>
                  <a:pt x="809" y="1028"/>
                  <a:pt x="798" y="1030"/>
                </a:cubicBezTo>
                <a:cubicBezTo>
                  <a:pt x="788" y="1032"/>
                  <a:pt x="777" y="1033"/>
                  <a:pt x="767" y="1033"/>
                </a:cubicBezTo>
                <a:lnTo>
                  <a:pt x="158" y="1033"/>
                </a:lnTo>
                <a:cubicBezTo>
                  <a:pt x="148" y="1033"/>
                  <a:pt x="138" y="1032"/>
                  <a:pt x="127" y="1030"/>
                </a:cubicBezTo>
                <a:cubicBezTo>
                  <a:pt x="117" y="1028"/>
                  <a:pt x="107" y="1025"/>
                  <a:pt x="98" y="1021"/>
                </a:cubicBezTo>
                <a:cubicBezTo>
                  <a:pt x="88" y="1017"/>
                  <a:pt x="79" y="1012"/>
                  <a:pt x="70" y="1006"/>
                </a:cubicBezTo>
                <a:cubicBezTo>
                  <a:pt x="61" y="1000"/>
                  <a:pt x="53" y="994"/>
                  <a:pt x="46" y="987"/>
                </a:cubicBezTo>
                <a:cubicBezTo>
                  <a:pt x="39" y="979"/>
                  <a:pt x="32" y="971"/>
                  <a:pt x="26" y="962"/>
                </a:cubicBezTo>
                <a:cubicBezTo>
                  <a:pt x="21" y="954"/>
                  <a:pt x="16" y="945"/>
                  <a:pt x="12" y="935"/>
                </a:cubicBezTo>
                <a:cubicBezTo>
                  <a:pt x="8" y="925"/>
                  <a:pt x="5" y="915"/>
                  <a:pt x="3" y="905"/>
                </a:cubicBezTo>
                <a:cubicBezTo>
                  <a:pt x="1" y="895"/>
                  <a:pt x="0" y="885"/>
                  <a:pt x="0" y="874"/>
                </a:cubicBezTo>
                <a:close/>
              </a:path>
            </a:pathLst>
          </a:custGeom>
          <a:solidFill>
            <a:srgbClr val="818b98">
              <a:alpha val="12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3" name=""/>
          <p:cNvSpPr txBox="1"/>
          <p:nvPr/>
        </p:nvSpPr>
        <p:spPr>
          <a:xfrm>
            <a:off x="7396200" y="3639960"/>
            <a:ext cx="8179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6 Jahre 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"/>
          <p:cNvSpPr txBox="1"/>
          <p:nvPr/>
        </p:nvSpPr>
        <p:spPr>
          <a:xfrm>
            <a:off x="8308800" y="3677040"/>
            <a:ext cx="234360" cy="2732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50" strike="noStrike" u="none">
                <a:solidFill>
                  <a:srgbClr val="1f2328"/>
                </a:solidFill>
                <a:uFillTx/>
                <a:latin typeface="Menlo"/>
                <a:ea typeface="Menlo"/>
              </a:rPr>
              <a:t>C</a:t>
            </a:r>
            <a:endParaRPr b="0" lang="de-DE" sz="18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" name=""/>
          <p:cNvSpPr/>
          <p:nvPr/>
        </p:nvSpPr>
        <p:spPr>
          <a:xfrm>
            <a:off x="7400880" y="4047840"/>
            <a:ext cx="752760" cy="371880"/>
          </a:xfrm>
          <a:custGeom>
            <a:avLst/>
            <a:gdLst/>
            <a:ahLst/>
            <a:rect l="0" t="0" r="r" b="b"/>
            <a:pathLst>
              <a:path w="2091" h="1033">
                <a:moveTo>
                  <a:pt x="0" y="874"/>
                </a:moveTo>
                <a:lnTo>
                  <a:pt x="0" y="159"/>
                </a:lnTo>
                <a:cubicBezTo>
                  <a:pt x="0" y="149"/>
                  <a:pt x="1" y="138"/>
                  <a:pt x="3" y="128"/>
                </a:cubicBezTo>
                <a:cubicBezTo>
                  <a:pt x="5" y="118"/>
                  <a:pt x="8" y="108"/>
                  <a:pt x="12" y="98"/>
                </a:cubicBezTo>
                <a:cubicBezTo>
                  <a:pt x="16" y="89"/>
                  <a:pt x="21" y="80"/>
                  <a:pt x="26" y="71"/>
                </a:cubicBezTo>
                <a:cubicBezTo>
                  <a:pt x="32" y="62"/>
                  <a:pt x="39" y="54"/>
                  <a:pt x="46" y="47"/>
                </a:cubicBezTo>
                <a:cubicBezTo>
                  <a:pt x="53" y="39"/>
                  <a:pt x="62" y="33"/>
                  <a:pt x="70" y="27"/>
                </a:cubicBezTo>
                <a:cubicBezTo>
                  <a:pt x="79" y="21"/>
                  <a:pt x="88" y="16"/>
                  <a:pt x="98" y="12"/>
                </a:cubicBezTo>
                <a:cubicBezTo>
                  <a:pt x="107" y="8"/>
                  <a:pt x="117" y="5"/>
                  <a:pt x="127" y="3"/>
                </a:cubicBezTo>
                <a:cubicBezTo>
                  <a:pt x="138" y="1"/>
                  <a:pt x="148" y="0"/>
                  <a:pt x="158" y="0"/>
                </a:cubicBezTo>
                <a:lnTo>
                  <a:pt x="1932" y="0"/>
                </a:lnTo>
                <a:cubicBezTo>
                  <a:pt x="1943" y="0"/>
                  <a:pt x="1953" y="1"/>
                  <a:pt x="1963" y="3"/>
                </a:cubicBezTo>
                <a:cubicBezTo>
                  <a:pt x="1973" y="5"/>
                  <a:pt x="1983" y="8"/>
                  <a:pt x="1993" y="12"/>
                </a:cubicBezTo>
                <a:cubicBezTo>
                  <a:pt x="2002" y="16"/>
                  <a:pt x="2012" y="21"/>
                  <a:pt x="2020" y="27"/>
                </a:cubicBezTo>
                <a:cubicBezTo>
                  <a:pt x="2029" y="33"/>
                  <a:pt x="2037" y="39"/>
                  <a:pt x="2044" y="47"/>
                </a:cubicBezTo>
                <a:cubicBezTo>
                  <a:pt x="2052" y="54"/>
                  <a:pt x="2058" y="62"/>
                  <a:pt x="2064" y="71"/>
                </a:cubicBezTo>
                <a:cubicBezTo>
                  <a:pt x="2070" y="80"/>
                  <a:pt x="2075" y="89"/>
                  <a:pt x="2079" y="98"/>
                </a:cubicBezTo>
                <a:cubicBezTo>
                  <a:pt x="2083" y="108"/>
                  <a:pt x="2086" y="118"/>
                  <a:pt x="2088" y="128"/>
                </a:cubicBezTo>
                <a:cubicBezTo>
                  <a:pt x="2090" y="138"/>
                  <a:pt x="2091" y="149"/>
                  <a:pt x="2091" y="159"/>
                </a:cubicBezTo>
                <a:lnTo>
                  <a:pt x="2091" y="874"/>
                </a:lnTo>
                <a:cubicBezTo>
                  <a:pt x="2091" y="885"/>
                  <a:pt x="2090" y="895"/>
                  <a:pt x="2088" y="905"/>
                </a:cubicBezTo>
                <a:cubicBezTo>
                  <a:pt x="2086" y="916"/>
                  <a:pt x="2083" y="926"/>
                  <a:pt x="2079" y="935"/>
                </a:cubicBezTo>
                <a:cubicBezTo>
                  <a:pt x="2075" y="945"/>
                  <a:pt x="2070" y="954"/>
                  <a:pt x="2064" y="963"/>
                </a:cubicBezTo>
                <a:cubicBezTo>
                  <a:pt x="2058" y="971"/>
                  <a:pt x="2052" y="979"/>
                  <a:pt x="2044" y="987"/>
                </a:cubicBezTo>
                <a:cubicBezTo>
                  <a:pt x="2037" y="994"/>
                  <a:pt x="2029" y="1001"/>
                  <a:pt x="2020" y="1006"/>
                </a:cubicBezTo>
                <a:cubicBezTo>
                  <a:pt x="2012" y="1012"/>
                  <a:pt x="2002" y="1017"/>
                  <a:pt x="1993" y="1021"/>
                </a:cubicBezTo>
                <a:cubicBezTo>
                  <a:pt x="1983" y="1025"/>
                  <a:pt x="1973" y="1028"/>
                  <a:pt x="1963" y="1030"/>
                </a:cubicBezTo>
                <a:cubicBezTo>
                  <a:pt x="1953" y="1032"/>
                  <a:pt x="1943" y="1033"/>
                  <a:pt x="1932" y="1033"/>
                </a:cubicBezTo>
                <a:lnTo>
                  <a:pt x="158" y="1033"/>
                </a:lnTo>
                <a:cubicBezTo>
                  <a:pt x="148" y="1033"/>
                  <a:pt x="138" y="1032"/>
                  <a:pt x="127" y="1030"/>
                </a:cubicBezTo>
                <a:cubicBezTo>
                  <a:pt x="117" y="1028"/>
                  <a:pt x="107" y="1025"/>
                  <a:pt x="98" y="1021"/>
                </a:cubicBezTo>
                <a:cubicBezTo>
                  <a:pt x="88" y="1017"/>
                  <a:pt x="79" y="1012"/>
                  <a:pt x="70" y="1006"/>
                </a:cubicBezTo>
                <a:cubicBezTo>
                  <a:pt x="62" y="1001"/>
                  <a:pt x="53" y="994"/>
                  <a:pt x="46" y="987"/>
                </a:cubicBezTo>
                <a:cubicBezTo>
                  <a:pt x="39" y="979"/>
                  <a:pt x="32" y="971"/>
                  <a:pt x="26" y="963"/>
                </a:cubicBezTo>
                <a:cubicBezTo>
                  <a:pt x="21" y="954"/>
                  <a:pt x="16" y="945"/>
                  <a:pt x="12" y="935"/>
                </a:cubicBezTo>
                <a:cubicBezTo>
                  <a:pt x="8" y="926"/>
                  <a:pt x="5" y="916"/>
                  <a:pt x="3" y="905"/>
                </a:cubicBezTo>
                <a:cubicBezTo>
                  <a:pt x="1" y="895"/>
                  <a:pt x="0" y="885"/>
                  <a:pt x="0" y="874"/>
                </a:cubicBezTo>
                <a:close/>
              </a:path>
            </a:pathLst>
          </a:custGeom>
          <a:solidFill>
            <a:srgbClr val="818b98">
              <a:alpha val="12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8543880" y="3639960"/>
            <a:ext cx="21157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 </a:t>
            </a:r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Erfahrung, 10 Jahre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" name=""/>
          <p:cNvSpPr/>
          <p:nvPr/>
        </p:nvSpPr>
        <p:spPr>
          <a:xfrm>
            <a:off x="7162560" y="46576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5"/>
                  <a:pt x="236" y="151"/>
                  <a:pt x="230" y="165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5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5"/>
                  <a:pt x="35" y="204"/>
                </a:cubicBezTo>
                <a:cubicBezTo>
                  <a:pt x="24" y="193"/>
                  <a:pt x="15" y="180"/>
                  <a:pt x="9" y="165"/>
                </a:cubicBezTo>
                <a:cubicBezTo>
                  <a:pt x="3" y="151"/>
                  <a:pt x="0" y="135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5" y="60"/>
                  <a:pt x="24" y="47"/>
                  <a:pt x="35" y="35"/>
                </a:cubicBezTo>
                <a:cubicBezTo>
                  <a:pt x="46" y="23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3"/>
                  <a:pt x="203" y="35"/>
                </a:cubicBezTo>
                <a:cubicBezTo>
                  <a:pt x="216" y="47"/>
                  <a:pt x="224" y="60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8" name=""/>
          <p:cNvSpPr txBox="1"/>
          <p:nvPr/>
        </p:nvSpPr>
        <p:spPr>
          <a:xfrm>
            <a:off x="7490160" y="4096080"/>
            <a:ext cx="565920" cy="2732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50" strike="noStrike" u="none">
                <a:solidFill>
                  <a:srgbClr val="1f2328"/>
                </a:solidFill>
                <a:uFillTx/>
                <a:latin typeface="Menlo"/>
                <a:ea typeface="Menlo"/>
              </a:rPr>
              <a:t>Java</a:t>
            </a:r>
            <a:endParaRPr b="0" lang="de-DE" sz="18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" name=""/>
          <p:cNvSpPr/>
          <p:nvPr/>
        </p:nvSpPr>
        <p:spPr>
          <a:xfrm>
            <a:off x="7400880" y="4943160"/>
            <a:ext cx="1171800" cy="371880"/>
          </a:xfrm>
          <a:custGeom>
            <a:avLst/>
            <a:gdLst/>
            <a:ahLst/>
            <a:rect l="0" t="0" r="r" b="b"/>
            <a:pathLst>
              <a:path w="3255" h="1033">
                <a:moveTo>
                  <a:pt x="0" y="874"/>
                </a:moveTo>
                <a:lnTo>
                  <a:pt x="0" y="159"/>
                </a:lnTo>
                <a:cubicBezTo>
                  <a:pt x="0" y="149"/>
                  <a:pt x="1" y="138"/>
                  <a:pt x="3" y="128"/>
                </a:cubicBezTo>
                <a:cubicBezTo>
                  <a:pt x="5" y="118"/>
                  <a:pt x="8" y="108"/>
                  <a:pt x="12" y="98"/>
                </a:cubicBezTo>
                <a:cubicBezTo>
                  <a:pt x="16" y="89"/>
                  <a:pt x="21" y="80"/>
                  <a:pt x="26" y="71"/>
                </a:cubicBezTo>
                <a:cubicBezTo>
                  <a:pt x="32" y="62"/>
                  <a:pt x="39" y="54"/>
                  <a:pt x="46" y="47"/>
                </a:cubicBezTo>
                <a:cubicBezTo>
                  <a:pt x="53" y="39"/>
                  <a:pt x="62" y="33"/>
                  <a:pt x="70" y="27"/>
                </a:cubicBezTo>
                <a:cubicBezTo>
                  <a:pt x="79" y="21"/>
                  <a:pt x="88" y="16"/>
                  <a:pt x="98" y="12"/>
                </a:cubicBezTo>
                <a:cubicBezTo>
                  <a:pt x="107" y="8"/>
                  <a:pt x="117" y="5"/>
                  <a:pt x="127" y="3"/>
                </a:cubicBezTo>
                <a:cubicBezTo>
                  <a:pt x="138" y="1"/>
                  <a:pt x="148" y="0"/>
                  <a:pt x="158" y="0"/>
                </a:cubicBezTo>
                <a:lnTo>
                  <a:pt x="3096" y="0"/>
                </a:lnTo>
                <a:cubicBezTo>
                  <a:pt x="3107" y="0"/>
                  <a:pt x="3117" y="1"/>
                  <a:pt x="3127" y="3"/>
                </a:cubicBezTo>
                <a:cubicBezTo>
                  <a:pt x="3137" y="5"/>
                  <a:pt x="3147" y="8"/>
                  <a:pt x="3157" y="12"/>
                </a:cubicBezTo>
                <a:cubicBezTo>
                  <a:pt x="3167" y="16"/>
                  <a:pt x="3176" y="21"/>
                  <a:pt x="3184" y="27"/>
                </a:cubicBezTo>
                <a:cubicBezTo>
                  <a:pt x="3193" y="33"/>
                  <a:pt x="3201" y="39"/>
                  <a:pt x="3209" y="47"/>
                </a:cubicBezTo>
                <a:cubicBezTo>
                  <a:pt x="3216" y="54"/>
                  <a:pt x="3222" y="62"/>
                  <a:pt x="3228" y="71"/>
                </a:cubicBezTo>
                <a:cubicBezTo>
                  <a:pt x="3234" y="80"/>
                  <a:pt x="3239" y="89"/>
                  <a:pt x="3243" y="98"/>
                </a:cubicBezTo>
                <a:cubicBezTo>
                  <a:pt x="3247" y="108"/>
                  <a:pt x="3250" y="118"/>
                  <a:pt x="3252" y="128"/>
                </a:cubicBezTo>
                <a:cubicBezTo>
                  <a:pt x="3254" y="138"/>
                  <a:pt x="3255" y="149"/>
                  <a:pt x="3255" y="159"/>
                </a:cubicBezTo>
                <a:lnTo>
                  <a:pt x="3255" y="874"/>
                </a:lnTo>
                <a:cubicBezTo>
                  <a:pt x="3255" y="885"/>
                  <a:pt x="3254" y="895"/>
                  <a:pt x="3252" y="905"/>
                </a:cubicBezTo>
                <a:cubicBezTo>
                  <a:pt x="3250" y="916"/>
                  <a:pt x="3247" y="926"/>
                  <a:pt x="3243" y="935"/>
                </a:cubicBezTo>
                <a:cubicBezTo>
                  <a:pt x="3239" y="945"/>
                  <a:pt x="3234" y="954"/>
                  <a:pt x="3228" y="963"/>
                </a:cubicBezTo>
                <a:cubicBezTo>
                  <a:pt x="3222" y="971"/>
                  <a:pt x="3216" y="979"/>
                  <a:pt x="3209" y="987"/>
                </a:cubicBezTo>
                <a:cubicBezTo>
                  <a:pt x="3201" y="994"/>
                  <a:pt x="3193" y="1001"/>
                  <a:pt x="3184" y="1006"/>
                </a:cubicBezTo>
                <a:cubicBezTo>
                  <a:pt x="3176" y="1012"/>
                  <a:pt x="3167" y="1017"/>
                  <a:pt x="3157" y="1021"/>
                </a:cubicBezTo>
                <a:cubicBezTo>
                  <a:pt x="3147" y="1025"/>
                  <a:pt x="3137" y="1028"/>
                  <a:pt x="3127" y="1030"/>
                </a:cubicBezTo>
                <a:cubicBezTo>
                  <a:pt x="3117" y="1032"/>
                  <a:pt x="3107" y="1033"/>
                  <a:pt x="3096" y="1033"/>
                </a:cubicBezTo>
                <a:lnTo>
                  <a:pt x="158" y="1033"/>
                </a:lnTo>
                <a:cubicBezTo>
                  <a:pt x="148" y="1033"/>
                  <a:pt x="138" y="1032"/>
                  <a:pt x="127" y="1030"/>
                </a:cubicBezTo>
                <a:cubicBezTo>
                  <a:pt x="117" y="1028"/>
                  <a:pt x="107" y="1025"/>
                  <a:pt x="98" y="1021"/>
                </a:cubicBezTo>
                <a:cubicBezTo>
                  <a:pt x="88" y="1017"/>
                  <a:pt x="79" y="1012"/>
                  <a:pt x="70" y="1006"/>
                </a:cubicBezTo>
                <a:cubicBezTo>
                  <a:pt x="62" y="1001"/>
                  <a:pt x="53" y="994"/>
                  <a:pt x="46" y="987"/>
                </a:cubicBezTo>
                <a:cubicBezTo>
                  <a:pt x="39" y="979"/>
                  <a:pt x="32" y="971"/>
                  <a:pt x="26" y="963"/>
                </a:cubicBezTo>
                <a:cubicBezTo>
                  <a:pt x="21" y="954"/>
                  <a:pt x="16" y="945"/>
                  <a:pt x="12" y="935"/>
                </a:cubicBezTo>
                <a:cubicBezTo>
                  <a:pt x="8" y="926"/>
                  <a:pt x="5" y="916"/>
                  <a:pt x="3" y="905"/>
                </a:cubicBezTo>
                <a:cubicBezTo>
                  <a:pt x="1" y="895"/>
                  <a:pt x="0" y="885"/>
                  <a:pt x="0" y="874"/>
                </a:cubicBezTo>
                <a:close/>
              </a:path>
            </a:pathLst>
          </a:custGeom>
          <a:solidFill>
            <a:srgbClr val="818b98">
              <a:alpha val="12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0" name=""/>
          <p:cNvSpPr txBox="1"/>
          <p:nvPr/>
        </p:nvSpPr>
        <p:spPr>
          <a:xfrm>
            <a:off x="7396200" y="4535280"/>
            <a:ext cx="33109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CI-Automatisierung, ein wenig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7490160" y="4991400"/>
            <a:ext cx="989640" cy="2732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50" strike="noStrike" u="none">
                <a:solidFill>
                  <a:srgbClr val="1f2328"/>
                </a:solidFill>
                <a:uFillTx/>
                <a:latin typeface="Menlo"/>
                <a:ea typeface="Menlo"/>
              </a:rPr>
              <a:t>Angular</a:t>
            </a:r>
            <a:endParaRPr b="0" lang="de-DE" sz="18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" name=""/>
          <p:cNvSpPr/>
          <p:nvPr/>
        </p:nvSpPr>
        <p:spPr>
          <a:xfrm>
            <a:off x="7162560" y="556236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1"/>
                  <a:pt x="230" y="166"/>
                </a:cubicBezTo>
                <a:cubicBezTo>
                  <a:pt x="224" y="180"/>
                  <a:pt x="216" y="193"/>
                  <a:pt x="203" y="204"/>
                </a:cubicBezTo>
                <a:cubicBezTo>
                  <a:pt x="192" y="216"/>
                  <a:pt x="179" y="224"/>
                  <a:pt x="165" y="230"/>
                </a:cubicBezTo>
                <a:cubicBezTo>
                  <a:pt x="150" y="236"/>
                  <a:pt x="135" y="239"/>
                  <a:pt x="119" y="239"/>
                </a:cubicBezTo>
                <a:cubicBezTo>
                  <a:pt x="103" y="239"/>
                  <a:pt x="88" y="236"/>
                  <a:pt x="74" y="230"/>
                </a:cubicBezTo>
                <a:cubicBezTo>
                  <a:pt x="59" y="224"/>
                  <a:pt x="46" y="216"/>
                  <a:pt x="35" y="204"/>
                </a:cubicBezTo>
                <a:cubicBezTo>
                  <a:pt x="24" y="193"/>
                  <a:pt x="15" y="180"/>
                  <a:pt x="9" y="166"/>
                </a:cubicBezTo>
                <a:cubicBezTo>
                  <a:pt x="3" y="151"/>
                  <a:pt x="0" y="135"/>
                  <a:pt x="0" y="119"/>
                </a:cubicBezTo>
                <a:cubicBezTo>
                  <a:pt x="0" y="103"/>
                  <a:pt x="3" y="88"/>
                  <a:pt x="9" y="74"/>
                </a:cubicBezTo>
                <a:cubicBezTo>
                  <a:pt x="15" y="59"/>
                  <a:pt x="24" y="46"/>
                  <a:pt x="35" y="35"/>
                </a:cubicBezTo>
                <a:cubicBezTo>
                  <a:pt x="46" y="24"/>
                  <a:pt x="59" y="15"/>
                  <a:pt x="74" y="9"/>
                </a:cubicBezTo>
                <a:cubicBezTo>
                  <a:pt x="88" y="3"/>
                  <a:pt x="103" y="0"/>
                  <a:pt x="119" y="0"/>
                </a:cubicBezTo>
                <a:cubicBezTo>
                  <a:pt x="135" y="0"/>
                  <a:pt x="150" y="3"/>
                  <a:pt x="165" y="9"/>
                </a:cubicBezTo>
                <a:cubicBezTo>
                  <a:pt x="179" y="15"/>
                  <a:pt x="192" y="24"/>
                  <a:pt x="203" y="35"/>
                </a:cubicBezTo>
                <a:cubicBezTo>
                  <a:pt x="216" y="46"/>
                  <a:pt x="224" y="59"/>
                  <a:pt x="230" y="74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8573400" y="4954320"/>
            <a:ext cx="2769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, diverse Script Sprachen,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"/>
          <p:cNvSpPr/>
          <p:nvPr/>
        </p:nvSpPr>
        <p:spPr>
          <a:xfrm>
            <a:off x="8991360" y="5429160"/>
            <a:ext cx="1743480" cy="371880"/>
          </a:xfrm>
          <a:custGeom>
            <a:avLst/>
            <a:gdLst/>
            <a:ahLst/>
            <a:rect l="0" t="0" r="r" b="b"/>
            <a:pathLst>
              <a:path w="4843" h="1033">
                <a:moveTo>
                  <a:pt x="0" y="873"/>
                </a:moveTo>
                <a:lnTo>
                  <a:pt x="0" y="158"/>
                </a:lnTo>
                <a:cubicBezTo>
                  <a:pt x="0" y="148"/>
                  <a:pt x="1" y="138"/>
                  <a:pt x="3" y="128"/>
                </a:cubicBezTo>
                <a:cubicBezTo>
                  <a:pt x="5" y="117"/>
                  <a:pt x="8" y="107"/>
                  <a:pt x="12" y="98"/>
                </a:cubicBezTo>
                <a:cubicBezTo>
                  <a:pt x="16" y="88"/>
                  <a:pt x="21" y="79"/>
                  <a:pt x="27" y="70"/>
                </a:cubicBezTo>
                <a:cubicBezTo>
                  <a:pt x="33" y="62"/>
                  <a:pt x="39" y="54"/>
                  <a:pt x="47" y="46"/>
                </a:cubicBezTo>
                <a:cubicBezTo>
                  <a:pt x="54" y="39"/>
                  <a:pt x="62" y="32"/>
                  <a:pt x="71" y="27"/>
                </a:cubicBezTo>
                <a:cubicBezTo>
                  <a:pt x="79" y="21"/>
                  <a:pt x="89" y="16"/>
                  <a:pt x="98" y="12"/>
                </a:cubicBezTo>
                <a:cubicBezTo>
                  <a:pt x="108" y="8"/>
                  <a:pt x="118" y="5"/>
                  <a:pt x="128" y="3"/>
                </a:cubicBezTo>
                <a:cubicBezTo>
                  <a:pt x="138" y="1"/>
                  <a:pt x="148" y="0"/>
                  <a:pt x="159" y="0"/>
                </a:cubicBezTo>
                <a:lnTo>
                  <a:pt x="4684" y="0"/>
                </a:lnTo>
                <a:cubicBezTo>
                  <a:pt x="4695" y="0"/>
                  <a:pt x="4705" y="1"/>
                  <a:pt x="4715" y="3"/>
                </a:cubicBezTo>
                <a:cubicBezTo>
                  <a:pt x="4725" y="5"/>
                  <a:pt x="4735" y="8"/>
                  <a:pt x="4745" y="12"/>
                </a:cubicBezTo>
                <a:cubicBezTo>
                  <a:pt x="4755" y="16"/>
                  <a:pt x="4764" y="21"/>
                  <a:pt x="4772" y="27"/>
                </a:cubicBezTo>
                <a:cubicBezTo>
                  <a:pt x="4781" y="32"/>
                  <a:pt x="4789" y="39"/>
                  <a:pt x="4797" y="46"/>
                </a:cubicBezTo>
                <a:cubicBezTo>
                  <a:pt x="4804" y="54"/>
                  <a:pt x="4810" y="62"/>
                  <a:pt x="4816" y="70"/>
                </a:cubicBezTo>
                <a:cubicBezTo>
                  <a:pt x="4822" y="79"/>
                  <a:pt x="4827" y="88"/>
                  <a:pt x="4831" y="98"/>
                </a:cubicBezTo>
                <a:cubicBezTo>
                  <a:pt x="4835" y="107"/>
                  <a:pt x="4838" y="117"/>
                  <a:pt x="4840" y="128"/>
                </a:cubicBezTo>
                <a:cubicBezTo>
                  <a:pt x="4842" y="138"/>
                  <a:pt x="4843" y="148"/>
                  <a:pt x="4843" y="158"/>
                </a:cubicBezTo>
                <a:lnTo>
                  <a:pt x="4843" y="873"/>
                </a:lnTo>
                <a:cubicBezTo>
                  <a:pt x="4843" y="883"/>
                  <a:pt x="4842" y="894"/>
                  <a:pt x="4840" y="905"/>
                </a:cubicBezTo>
                <a:cubicBezTo>
                  <a:pt x="4838" y="915"/>
                  <a:pt x="4835" y="925"/>
                  <a:pt x="4831" y="935"/>
                </a:cubicBezTo>
                <a:cubicBezTo>
                  <a:pt x="4827" y="944"/>
                  <a:pt x="4822" y="953"/>
                  <a:pt x="4816" y="962"/>
                </a:cubicBezTo>
                <a:cubicBezTo>
                  <a:pt x="4810" y="971"/>
                  <a:pt x="4804" y="979"/>
                  <a:pt x="4797" y="986"/>
                </a:cubicBezTo>
                <a:cubicBezTo>
                  <a:pt x="4789" y="993"/>
                  <a:pt x="4781" y="1000"/>
                  <a:pt x="4772" y="1006"/>
                </a:cubicBezTo>
                <a:cubicBezTo>
                  <a:pt x="4764" y="1012"/>
                  <a:pt x="4755" y="1017"/>
                  <a:pt x="4745" y="1021"/>
                </a:cubicBezTo>
                <a:cubicBezTo>
                  <a:pt x="4735" y="1025"/>
                  <a:pt x="4725" y="1028"/>
                  <a:pt x="4715" y="1030"/>
                </a:cubicBezTo>
                <a:cubicBezTo>
                  <a:pt x="4705" y="1032"/>
                  <a:pt x="4695" y="1033"/>
                  <a:pt x="4684" y="1033"/>
                </a:cubicBezTo>
                <a:lnTo>
                  <a:pt x="159" y="1033"/>
                </a:lnTo>
                <a:cubicBezTo>
                  <a:pt x="148" y="1033"/>
                  <a:pt x="138" y="1032"/>
                  <a:pt x="128" y="1030"/>
                </a:cubicBezTo>
                <a:cubicBezTo>
                  <a:pt x="118" y="1028"/>
                  <a:pt x="108" y="1025"/>
                  <a:pt x="98" y="1021"/>
                </a:cubicBezTo>
                <a:cubicBezTo>
                  <a:pt x="89" y="1017"/>
                  <a:pt x="79" y="1012"/>
                  <a:pt x="71" y="1006"/>
                </a:cubicBezTo>
                <a:cubicBezTo>
                  <a:pt x="62" y="1000"/>
                  <a:pt x="54" y="993"/>
                  <a:pt x="47" y="986"/>
                </a:cubicBezTo>
                <a:cubicBezTo>
                  <a:pt x="39" y="979"/>
                  <a:pt x="33" y="971"/>
                  <a:pt x="27" y="962"/>
                </a:cubicBezTo>
                <a:cubicBezTo>
                  <a:pt x="21" y="953"/>
                  <a:pt x="16" y="944"/>
                  <a:pt x="12" y="935"/>
                </a:cubicBezTo>
                <a:cubicBezTo>
                  <a:pt x="8" y="925"/>
                  <a:pt x="5" y="915"/>
                  <a:pt x="3" y="905"/>
                </a:cubicBezTo>
                <a:cubicBezTo>
                  <a:pt x="1" y="894"/>
                  <a:pt x="0" y="883"/>
                  <a:pt x="0" y="873"/>
                </a:cubicBezTo>
                <a:close/>
              </a:path>
            </a:pathLst>
          </a:custGeom>
          <a:solidFill>
            <a:srgbClr val="818b98">
              <a:alpha val="12000"/>
            </a:srgbClr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5" name=""/>
          <p:cNvSpPr txBox="1"/>
          <p:nvPr/>
        </p:nvSpPr>
        <p:spPr>
          <a:xfrm>
            <a:off x="7396200" y="5440320"/>
            <a:ext cx="1594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zuletzt 3 Jahre 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7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8" name=""/>
          <p:cNvSpPr txBox="1"/>
          <p:nvPr/>
        </p:nvSpPr>
        <p:spPr>
          <a:xfrm>
            <a:off x="9086040" y="5477400"/>
            <a:ext cx="1554840" cy="2732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50" strike="noStrike" u="none">
                <a:solidFill>
                  <a:srgbClr val="1f2328"/>
                </a:solidFill>
                <a:uFillTx/>
                <a:latin typeface="Menlo"/>
                <a:ea typeface="Menlo"/>
              </a:rPr>
              <a:t>Spring Boot</a:t>
            </a:r>
            <a:endParaRPr b="0" lang="de-DE" sz="18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"/>
          <p:cNvSpPr txBox="1"/>
          <p:nvPr/>
        </p:nvSpPr>
        <p:spPr>
          <a:xfrm>
            <a:off x="117874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4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8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590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591" name="" descr=""/>
          <p:cNvPicPr/>
          <p:nvPr/>
        </p:nvPicPr>
        <p:blipFill>
          <a:blip r:embed="rId2"/>
          <a:stretch/>
        </p:blipFill>
        <p:spPr>
          <a:xfrm>
            <a:off x="0" y="380880"/>
            <a:ext cx="6095520" cy="6095520"/>
          </a:xfrm>
          <a:prstGeom prst="rect">
            <a:avLst/>
          </a:prstGeom>
          <a:ln w="0">
            <a:noFill/>
          </a:ln>
        </p:spPr>
      </p:pic>
      <p:sp>
        <p:nvSpPr>
          <p:cNvPr id="592" name=""/>
          <p:cNvSpPr txBox="1"/>
          <p:nvPr/>
        </p:nvSpPr>
        <p:spPr>
          <a:xfrm>
            <a:off x="6843600" y="2800800"/>
            <a:ext cx="3667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Neugierig geworden?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3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94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595" name=""/>
          <p:cNvSpPr txBox="1"/>
          <p:nvPr/>
        </p:nvSpPr>
        <p:spPr>
          <a:xfrm>
            <a:off x="6843600" y="3668400"/>
            <a:ext cx="20743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-&gt; </a:t>
            </a:r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zur Abstimmung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6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7" name=""/>
          <p:cNvSpPr txBox="1"/>
          <p:nvPr/>
        </p:nvSpPr>
        <p:spPr>
          <a:xfrm>
            <a:off x="11669040" y="6341400"/>
            <a:ext cx="23796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40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9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01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602" name="" descr=""/>
          <p:cNvPicPr/>
          <p:nvPr/>
        </p:nvPicPr>
        <p:blipFill>
          <a:blip r:embed="rId2"/>
          <a:stretch/>
        </p:blipFill>
        <p:spPr>
          <a:xfrm>
            <a:off x="7800840" y="2333520"/>
            <a:ext cx="3904920" cy="2190240"/>
          </a:xfrm>
          <a:prstGeom prst="rect">
            <a:avLst/>
          </a:prstGeom>
          <a:ln w="0">
            <a:noFill/>
          </a:ln>
        </p:spPr>
      </p:pic>
      <p:sp>
        <p:nvSpPr>
          <p:cNvPr id="603" name=""/>
          <p:cNvSpPr/>
          <p:nvPr/>
        </p:nvSpPr>
        <p:spPr>
          <a:xfrm>
            <a:off x="1066680" y="27334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19"/>
                </a:moveTo>
                <a:cubicBezTo>
                  <a:pt x="239" y="135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5"/>
                  <a:pt x="0" y="119"/>
                </a:cubicBezTo>
                <a:cubicBezTo>
                  <a:pt x="0" y="103"/>
                  <a:pt x="3" y="88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8"/>
                  <a:pt x="239" y="103"/>
                  <a:pt x="239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04" name=""/>
          <p:cNvSpPr txBox="1"/>
          <p:nvPr/>
        </p:nvSpPr>
        <p:spPr>
          <a:xfrm>
            <a:off x="747720" y="1743480"/>
            <a:ext cx="55335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BRANDAD Development GmbH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5" name=""/>
          <p:cNvSpPr txBox="1"/>
          <p:nvPr/>
        </p:nvSpPr>
        <p:spPr>
          <a:xfrm>
            <a:off x="1300320" y="2611080"/>
            <a:ext cx="50986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Wir suchen Softwareentwickler, Scrummaster,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6" name=""/>
          <p:cNvSpPr/>
          <p:nvPr/>
        </p:nvSpPr>
        <p:spPr>
          <a:xfrm>
            <a:off x="1066680" y="37144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5"/>
                </a:cubicBezTo>
                <a:cubicBezTo>
                  <a:pt x="193" y="216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6"/>
                  <a:pt x="36" y="205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5"/>
                  <a:pt x="3" y="89"/>
                  <a:pt x="9" y="75"/>
                </a:cubicBezTo>
                <a:cubicBezTo>
                  <a:pt x="16" y="60"/>
                  <a:pt x="25" y="47"/>
                  <a:pt x="36" y="36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6"/>
                </a:cubicBezTo>
                <a:cubicBezTo>
                  <a:pt x="215" y="47"/>
                  <a:pt x="224" y="60"/>
                  <a:pt x="230" y="75"/>
                </a:cubicBezTo>
                <a:cubicBezTo>
                  <a:pt x="236" y="89"/>
                  <a:pt x="239" y="105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07" name=""/>
          <p:cNvSpPr txBox="1"/>
          <p:nvPr/>
        </p:nvSpPr>
        <p:spPr>
          <a:xfrm>
            <a:off x="1300320" y="3030480"/>
            <a:ext cx="3862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Product Owner, UI/UX-ExpertInnen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8" name=""/>
          <p:cNvSpPr txBox="1"/>
          <p:nvPr/>
        </p:nvSpPr>
        <p:spPr>
          <a:xfrm>
            <a:off x="1300320" y="3592440"/>
            <a:ext cx="4322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viel Angular und Spring-boot, aber auch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9" name=""/>
          <p:cNvSpPr/>
          <p:nvPr/>
        </p:nvSpPr>
        <p:spPr>
          <a:xfrm>
            <a:off x="1066680" y="4695480"/>
            <a:ext cx="86040" cy="86400"/>
          </a:xfrm>
          <a:custGeom>
            <a:avLst/>
            <a:gdLst/>
            <a:ahLst/>
            <a:rect l="0" t="0" r="r" b="b"/>
            <a:pathLst>
              <a:path w="239" h="240">
                <a:moveTo>
                  <a:pt x="239" y="120"/>
                </a:moveTo>
                <a:cubicBezTo>
                  <a:pt x="239" y="135"/>
                  <a:pt x="236" y="150"/>
                  <a:pt x="230" y="165"/>
                </a:cubicBezTo>
                <a:cubicBezTo>
                  <a:pt x="224" y="181"/>
                  <a:pt x="215" y="194"/>
                  <a:pt x="204" y="205"/>
                </a:cubicBezTo>
                <a:cubicBezTo>
                  <a:pt x="193" y="216"/>
                  <a:pt x="180" y="224"/>
                  <a:pt x="165" y="231"/>
                </a:cubicBezTo>
                <a:cubicBezTo>
                  <a:pt x="151" y="237"/>
                  <a:pt x="136" y="240"/>
                  <a:pt x="120" y="240"/>
                </a:cubicBezTo>
                <a:cubicBezTo>
                  <a:pt x="104" y="240"/>
                  <a:pt x="89" y="237"/>
                  <a:pt x="74" y="231"/>
                </a:cubicBezTo>
                <a:cubicBezTo>
                  <a:pt x="60" y="224"/>
                  <a:pt x="47" y="216"/>
                  <a:pt x="36" y="205"/>
                </a:cubicBezTo>
                <a:cubicBezTo>
                  <a:pt x="25" y="194"/>
                  <a:pt x="16" y="181"/>
                  <a:pt x="9" y="165"/>
                </a:cubicBezTo>
                <a:cubicBezTo>
                  <a:pt x="3" y="150"/>
                  <a:pt x="0" y="135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6"/>
                  <a:pt x="74" y="10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10"/>
                </a:cubicBezTo>
                <a:cubicBezTo>
                  <a:pt x="180" y="16"/>
                  <a:pt x="193" y="24"/>
                  <a:pt x="204" y="35"/>
                </a:cubicBezTo>
                <a:cubicBezTo>
                  <a:pt x="215" y="46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10" name=""/>
          <p:cNvSpPr txBox="1"/>
          <p:nvPr/>
        </p:nvSpPr>
        <p:spPr>
          <a:xfrm>
            <a:off x="1300320" y="4011480"/>
            <a:ext cx="4056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anderen Frameworks, oﬀen für neues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1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12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13" name=""/>
          <p:cNvSpPr txBox="1"/>
          <p:nvPr/>
        </p:nvSpPr>
        <p:spPr>
          <a:xfrm>
            <a:off x="1300320" y="4573440"/>
            <a:ext cx="21870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https://brandad.dev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4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5" name=""/>
          <p:cNvSpPr txBox="1"/>
          <p:nvPr/>
        </p:nvSpPr>
        <p:spPr>
          <a:xfrm>
            <a:off x="1171980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41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7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19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620" name="" descr=""/>
          <p:cNvPicPr/>
          <p:nvPr/>
        </p:nvPicPr>
        <p:blipFill>
          <a:blip r:embed="rId2"/>
          <a:stretch/>
        </p:blipFill>
        <p:spPr>
          <a:xfrm>
            <a:off x="28440" y="1019160"/>
            <a:ext cx="4828680" cy="4828680"/>
          </a:xfrm>
          <a:prstGeom prst="rect">
            <a:avLst/>
          </a:prstGeom>
          <a:ln w="0">
            <a:noFill/>
          </a:ln>
        </p:spPr>
      </p:pic>
      <p:sp>
        <p:nvSpPr>
          <p:cNvPr id="621" name=""/>
          <p:cNvSpPr/>
          <p:nvPr/>
        </p:nvSpPr>
        <p:spPr>
          <a:xfrm>
            <a:off x="5943240" y="2733480"/>
            <a:ext cx="86400" cy="86040"/>
          </a:xfrm>
          <a:custGeom>
            <a:avLst/>
            <a:gdLst/>
            <a:ahLst/>
            <a:rect l="0" t="0" r="r" b="b"/>
            <a:pathLst>
              <a:path w="240" h="239">
                <a:moveTo>
                  <a:pt x="240" y="119"/>
                </a:moveTo>
                <a:cubicBezTo>
                  <a:pt x="240" y="135"/>
                  <a:pt x="237" y="151"/>
                  <a:pt x="231" y="166"/>
                </a:cubicBezTo>
                <a:cubicBezTo>
                  <a:pt x="225" y="180"/>
                  <a:pt x="216" y="193"/>
                  <a:pt x="205" y="204"/>
                </a:cubicBezTo>
                <a:cubicBezTo>
                  <a:pt x="194" y="215"/>
                  <a:pt x="181" y="224"/>
                  <a:pt x="166" y="230"/>
                </a:cubicBezTo>
                <a:cubicBezTo>
                  <a:pt x="152" y="236"/>
                  <a:pt x="136" y="239"/>
                  <a:pt x="121" y="239"/>
                </a:cubicBezTo>
                <a:cubicBezTo>
                  <a:pt x="105" y="239"/>
                  <a:pt x="90" y="236"/>
                  <a:pt x="75" y="230"/>
                </a:cubicBezTo>
                <a:cubicBezTo>
                  <a:pt x="60" y="224"/>
                  <a:pt x="48" y="215"/>
                  <a:pt x="36" y="204"/>
                </a:cubicBezTo>
                <a:cubicBezTo>
                  <a:pt x="24" y="193"/>
                  <a:pt x="16" y="180"/>
                  <a:pt x="10" y="166"/>
                </a:cubicBezTo>
                <a:cubicBezTo>
                  <a:pt x="4" y="151"/>
                  <a:pt x="0" y="135"/>
                  <a:pt x="0" y="119"/>
                </a:cubicBezTo>
                <a:cubicBezTo>
                  <a:pt x="0" y="103"/>
                  <a:pt x="4" y="88"/>
                  <a:pt x="10" y="74"/>
                </a:cubicBezTo>
                <a:cubicBezTo>
                  <a:pt x="16" y="59"/>
                  <a:pt x="24" y="46"/>
                  <a:pt x="36" y="35"/>
                </a:cubicBezTo>
                <a:cubicBezTo>
                  <a:pt x="48" y="24"/>
                  <a:pt x="60" y="15"/>
                  <a:pt x="75" y="9"/>
                </a:cubicBezTo>
                <a:cubicBezTo>
                  <a:pt x="90" y="3"/>
                  <a:pt x="105" y="0"/>
                  <a:pt x="121" y="0"/>
                </a:cubicBezTo>
                <a:cubicBezTo>
                  <a:pt x="136" y="0"/>
                  <a:pt x="152" y="3"/>
                  <a:pt x="166" y="9"/>
                </a:cubicBezTo>
                <a:cubicBezTo>
                  <a:pt x="181" y="15"/>
                  <a:pt x="194" y="24"/>
                  <a:pt x="205" y="35"/>
                </a:cubicBezTo>
                <a:cubicBezTo>
                  <a:pt x="216" y="46"/>
                  <a:pt x="225" y="59"/>
                  <a:pt x="231" y="74"/>
                </a:cubicBezTo>
                <a:cubicBezTo>
                  <a:pt x="237" y="88"/>
                  <a:pt x="240" y="103"/>
                  <a:pt x="240" y="119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22" name=""/>
          <p:cNvSpPr txBox="1"/>
          <p:nvPr/>
        </p:nvSpPr>
        <p:spPr>
          <a:xfrm>
            <a:off x="5624640" y="1743480"/>
            <a:ext cx="55335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BRANDAD Development GmbH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3" name=""/>
          <p:cNvSpPr txBox="1"/>
          <p:nvPr/>
        </p:nvSpPr>
        <p:spPr>
          <a:xfrm>
            <a:off x="6176880" y="2611080"/>
            <a:ext cx="50986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Wir suchen Softwareentwickler, Scrummaster,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4" name=""/>
          <p:cNvSpPr/>
          <p:nvPr/>
        </p:nvSpPr>
        <p:spPr>
          <a:xfrm>
            <a:off x="5943240" y="3714480"/>
            <a:ext cx="86400" cy="86040"/>
          </a:xfrm>
          <a:custGeom>
            <a:avLst/>
            <a:gdLst/>
            <a:ahLst/>
            <a:rect l="0" t="0" r="r" b="b"/>
            <a:pathLst>
              <a:path w="240" h="239">
                <a:moveTo>
                  <a:pt x="240" y="120"/>
                </a:moveTo>
                <a:cubicBezTo>
                  <a:pt x="240" y="136"/>
                  <a:pt x="237" y="151"/>
                  <a:pt x="231" y="166"/>
                </a:cubicBezTo>
                <a:cubicBezTo>
                  <a:pt x="225" y="180"/>
                  <a:pt x="216" y="193"/>
                  <a:pt x="205" y="205"/>
                </a:cubicBezTo>
                <a:cubicBezTo>
                  <a:pt x="194" y="216"/>
                  <a:pt x="181" y="224"/>
                  <a:pt x="166" y="230"/>
                </a:cubicBezTo>
                <a:cubicBezTo>
                  <a:pt x="152" y="236"/>
                  <a:pt x="136" y="239"/>
                  <a:pt x="121" y="239"/>
                </a:cubicBezTo>
                <a:cubicBezTo>
                  <a:pt x="105" y="239"/>
                  <a:pt x="90" y="236"/>
                  <a:pt x="75" y="230"/>
                </a:cubicBezTo>
                <a:cubicBezTo>
                  <a:pt x="60" y="224"/>
                  <a:pt x="48" y="216"/>
                  <a:pt x="36" y="205"/>
                </a:cubicBezTo>
                <a:cubicBezTo>
                  <a:pt x="24" y="193"/>
                  <a:pt x="16" y="180"/>
                  <a:pt x="10" y="166"/>
                </a:cubicBezTo>
                <a:cubicBezTo>
                  <a:pt x="4" y="151"/>
                  <a:pt x="0" y="136"/>
                  <a:pt x="0" y="120"/>
                </a:cubicBezTo>
                <a:cubicBezTo>
                  <a:pt x="0" y="105"/>
                  <a:pt x="4" y="89"/>
                  <a:pt x="10" y="75"/>
                </a:cubicBezTo>
                <a:cubicBezTo>
                  <a:pt x="16" y="60"/>
                  <a:pt x="24" y="47"/>
                  <a:pt x="36" y="36"/>
                </a:cubicBezTo>
                <a:cubicBezTo>
                  <a:pt x="48" y="24"/>
                  <a:pt x="60" y="15"/>
                  <a:pt x="75" y="9"/>
                </a:cubicBezTo>
                <a:cubicBezTo>
                  <a:pt x="90" y="3"/>
                  <a:pt x="105" y="0"/>
                  <a:pt x="121" y="0"/>
                </a:cubicBezTo>
                <a:cubicBezTo>
                  <a:pt x="136" y="0"/>
                  <a:pt x="152" y="3"/>
                  <a:pt x="166" y="9"/>
                </a:cubicBezTo>
                <a:cubicBezTo>
                  <a:pt x="181" y="15"/>
                  <a:pt x="194" y="24"/>
                  <a:pt x="205" y="36"/>
                </a:cubicBezTo>
                <a:cubicBezTo>
                  <a:pt x="216" y="47"/>
                  <a:pt x="225" y="60"/>
                  <a:pt x="231" y="75"/>
                </a:cubicBezTo>
                <a:cubicBezTo>
                  <a:pt x="237" y="89"/>
                  <a:pt x="240" y="105"/>
                  <a:pt x="240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25" name=""/>
          <p:cNvSpPr txBox="1"/>
          <p:nvPr/>
        </p:nvSpPr>
        <p:spPr>
          <a:xfrm>
            <a:off x="6176880" y="3030480"/>
            <a:ext cx="3862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Product Owner, UI/UX-ExpertInnen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6" name=""/>
          <p:cNvSpPr txBox="1"/>
          <p:nvPr/>
        </p:nvSpPr>
        <p:spPr>
          <a:xfrm>
            <a:off x="6176880" y="3592440"/>
            <a:ext cx="4322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viel Angular und Spring-boot, aber auch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7" name=""/>
          <p:cNvSpPr/>
          <p:nvPr/>
        </p:nvSpPr>
        <p:spPr>
          <a:xfrm>
            <a:off x="5943240" y="4695480"/>
            <a:ext cx="86400" cy="86400"/>
          </a:xfrm>
          <a:custGeom>
            <a:avLst/>
            <a:gdLst/>
            <a:ahLst/>
            <a:rect l="0" t="0" r="r" b="b"/>
            <a:pathLst>
              <a:path w="240" h="240">
                <a:moveTo>
                  <a:pt x="240" y="120"/>
                </a:moveTo>
                <a:cubicBezTo>
                  <a:pt x="240" y="135"/>
                  <a:pt x="237" y="150"/>
                  <a:pt x="231" y="165"/>
                </a:cubicBezTo>
                <a:cubicBezTo>
                  <a:pt x="225" y="181"/>
                  <a:pt x="216" y="194"/>
                  <a:pt x="205" y="205"/>
                </a:cubicBezTo>
                <a:cubicBezTo>
                  <a:pt x="194" y="216"/>
                  <a:pt x="181" y="224"/>
                  <a:pt x="166" y="231"/>
                </a:cubicBezTo>
                <a:cubicBezTo>
                  <a:pt x="152" y="237"/>
                  <a:pt x="136" y="240"/>
                  <a:pt x="121" y="240"/>
                </a:cubicBezTo>
                <a:cubicBezTo>
                  <a:pt x="105" y="240"/>
                  <a:pt x="90" y="237"/>
                  <a:pt x="75" y="231"/>
                </a:cubicBezTo>
                <a:cubicBezTo>
                  <a:pt x="60" y="224"/>
                  <a:pt x="48" y="216"/>
                  <a:pt x="36" y="205"/>
                </a:cubicBezTo>
                <a:cubicBezTo>
                  <a:pt x="24" y="194"/>
                  <a:pt x="16" y="181"/>
                  <a:pt x="10" y="165"/>
                </a:cubicBezTo>
                <a:cubicBezTo>
                  <a:pt x="4" y="150"/>
                  <a:pt x="0" y="135"/>
                  <a:pt x="0" y="120"/>
                </a:cubicBezTo>
                <a:cubicBezTo>
                  <a:pt x="0" y="104"/>
                  <a:pt x="4" y="89"/>
                  <a:pt x="10" y="74"/>
                </a:cubicBezTo>
                <a:cubicBezTo>
                  <a:pt x="16" y="59"/>
                  <a:pt x="24" y="46"/>
                  <a:pt x="36" y="35"/>
                </a:cubicBezTo>
                <a:cubicBezTo>
                  <a:pt x="48" y="24"/>
                  <a:pt x="60" y="16"/>
                  <a:pt x="75" y="10"/>
                </a:cubicBezTo>
                <a:cubicBezTo>
                  <a:pt x="90" y="3"/>
                  <a:pt x="105" y="0"/>
                  <a:pt x="121" y="0"/>
                </a:cubicBezTo>
                <a:cubicBezTo>
                  <a:pt x="136" y="0"/>
                  <a:pt x="152" y="3"/>
                  <a:pt x="166" y="10"/>
                </a:cubicBezTo>
                <a:cubicBezTo>
                  <a:pt x="181" y="16"/>
                  <a:pt x="194" y="24"/>
                  <a:pt x="205" y="35"/>
                </a:cubicBezTo>
                <a:cubicBezTo>
                  <a:pt x="216" y="46"/>
                  <a:pt x="225" y="59"/>
                  <a:pt x="231" y="74"/>
                </a:cubicBezTo>
                <a:cubicBezTo>
                  <a:pt x="237" y="89"/>
                  <a:pt x="240" y="104"/>
                  <a:pt x="240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28" name=""/>
          <p:cNvSpPr txBox="1"/>
          <p:nvPr/>
        </p:nvSpPr>
        <p:spPr>
          <a:xfrm>
            <a:off x="6176880" y="4011480"/>
            <a:ext cx="40564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anderen Frameworks, oﬀen für neues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9" name=""/>
          <p:cNvSpPr/>
          <p:nvPr/>
        </p:nvSpPr>
        <p:spPr>
          <a:xfrm>
            <a:off x="523476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0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4" y="300"/>
                </a:lnTo>
                <a:cubicBezTo>
                  <a:pt x="184" y="300"/>
                  <a:pt x="103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2" y="239"/>
                  <a:pt x="63" y="260"/>
                </a:cubicBezTo>
                <a:cubicBezTo>
                  <a:pt x="63" y="260"/>
                  <a:pt x="103" y="300"/>
                  <a:pt x="143" y="260"/>
                </a:cubicBezTo>
                <a:lnTo>
                  <a:pt x="250" y="155"/>
                </a:lnTo>
                <a:cubicBezTo>
                  <a:pt x="250" y="155"/>
                  <a:pt x="289" y="115"/>
                  <a:pt x="250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0" y="125"/>
                </a:lnTo>
                <a:cubicBezTo>
                  <a:pt x="120" y="125"/>
                  <a:pt x="95" y="104"/>
                  <a:pt x="45" y="120"/>
                </a:cubicBezTo>
                <a:lnTo>
                  <a:pt x="50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30" name=""/>
          <p:cNvSpPr/>
          <p:nvPr/>
        </p:nvSpPr>
        <p:spPr>
          <a:xfrm>
            <a:off x="5182200" y="6478560"/>
            <a:ext cx="117360" cy="120960"/>
          </a:xfrm>
          <a:custGeom>
            <a:avLst/>
            <a:gdLst/>
            <a:ahLst/>
            <a:rect l="0" t="0" r="r" b="b"/>
            <a:pathLst>
              <a:path w="326" h="336">
                <a:moveTo>
                  <a:pt x="275" y="222"/>
                </a:moveTo>
                <a:lnTo>
                  <a:pt x="195" y="301"/>
                </a:lnTo>
                <a:cubicBezTo>
                  <a:pt x="195" y="301"/>
                  <a:pt x="116" y="381"/>
                  <a:pt x="36" y="301"/>
                </a:cubicBezTo>
                <a:cubicBezTo>
                  <a:pt x="-44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2" y="-44"/>
                  <a:pt x="301" y="36"/>
                </a:cubicBezTo>
                <a:cubicBezTo>
                  <a:pt x="317" y="51"/>
                  <a:pt x="326" y="71"/>
                  <a:pt x="326" y="71"/>
                </a:cubicBezTo>
                <a:lnTo>
                  <a:pt x="281" y="115"/>
                </a:lnTo>
                <a:cubicBezTo>
                  <a:pt x="281" y="115"/>
                  <a:pt x="283" y="97"/>
                  <a:pt x="261" y="76"/>
                </a:cubicBezTo>
                <a:cubicBezTo>
                  <a:pt x="261" y="76"/>
                  <a:pt x="222" y="36"/>
                  <a:pt x="182" y="76"/>
                </a:cubicBezTo>
                <a:lnTo>
                  <a:pt x="76" y="181"/>
                </a:lnTo>
                <a:cubicBezTo>
                  <a:pt x="76" y="181"/>
                  <a:pt x="36" y="222"/>
                  <a:pt x="76" y="262"/>
                </a:cubicBezTo>
                <a:cubicBezTo>
                  <a:pt x="116" y="301"/>
                  <a:pt x="156" y="262"/>
                  <a:pt x="156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80" y="217"/>
                </a:cubicBezTo>
                <a:lnTo>
                  <a:pt x="275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31" name=""/>
          <p:cNvSpPr txBox="1"/>
          <p:nvPr/>
        </p:nvSpPr>
        <p:spPr>
          <a:xfrm>
            <a:off x="6176880" y="4573440"/>
            <a:ext cx="21870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https://brandad.dev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2" name=""/>
          <p:cNvSpPr txBox="1"/>
          <p:nvPr/>
        </p:nvSpPr>
        <p:spPr>
          <a:xfrm>
            <a:off x="535968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3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42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5" name=""/>
          <p:cNvSpPr/>
          <p:nvPr/>
        </p:nvSpPr>
        <p:spPr>
          <a:xfrm>
            <a:off x="0" y="0"/>
            <a:ext cx="12192120" cy="6858360"/>
          </a:xfrm>
          <a:custGeom>
            <a:avLst/>
            <a:gdLst/>
            <a:ahLst/>
            <a:rect l="0" t="0" r="r" b="b"/>
            <a:pathLst>
              <a:path w="33867" h="19051">
                <a:moveTo>
                  <a:pt x="0" y="0"/>
                </a:moveTo>
                <a:lnTo>
                  <a:pt x="33867" y="0"/>
                </a:lnTo>
                <a:lnTo>
                  <a:pt x="33867" y="19051"/>
                </a:lnTo>
                <a:lnTo>
                  <a:pt x="0" y="1905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6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637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638" name="" descr=""/>
          <p:cNvPicPr/>
          <p:nvPr/>
        </p:nvPicPr>
        <p:blipFill>
          <a:blip r:embed="rId2"/>
          <a:stretch/>
        </p:blipFill>
        <p:spPr>
          <a:xfrm>
            <a:off x="28440" y="1019160"/>
            <a:ext cx="4828680" cy="4828680"/>
          </a:xfrm>
          <a:prstGeom prst="rect">
            <a:avLst/>
          </a:prstGeom>
          <a:ln w="0">
            <a:noFill/>
          </a:ln>
        </p:spPr>
      </p:pic>
      <p:sp>
        <p:nvSpPr>
          <p:cNvPr id="639" name=""/>
          <p:cNvSpPr txBox="1"/>
          <p:nvPr/>
        </p:nvSpPr>
        <p:spPr>
          <a:xfrm>
            <a:off x="5624640" y="1933920"/>
            <a:ext cx="56970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Danke für eure Aufmerksamkeit!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0" name=""/>
          <p:cNvSpPr txBox="1"/>
          <p:nvPr/>
        </p:nvSpPr>
        <p:spPr>
          <a:xfrm>
            <a:off x="5624640" y="2848320"/>
            <a:ext cx="144108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Fragen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1" name=""/>
          <p:cNvSpPr txBox="1"/>
          <p:nvPr/>
        </p:nvSpPr>
        <p:spPr>
          <a:xfrm>
            <a:off x="5624640" y="3716280"/>
            <a:ext cx="20235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Präsentation unter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2" name=""/>
          <p:cNvSpPr txBox="1"/>
          <p:nvPr/>
        </p:nvSpPr>
        <p:spPr>
          <a:xfrm>
            <a:off x="5624640" y="4125600"/>
            <a:ext cx="54561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https://bodote.github.io/vorträge/TDD-Nuernberg-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3" name=""/>
          <p:cNvSpPr/>
          <p:nvPr/>
        </p:nvSpPr>
        <p:spPr>
          <a:xfrm>
            <a:off x="523476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0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4" y="300"/>
                </a:lnTo>
                <a:cubicBezTo>
                  <a:pt x="184" y="300"/>
                  <a:pt x="103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2" y="239"/>
                  <a:pt x="63" y="260"/>
                </a:cubicBezTo>
                <a:cubicBezTo>
                  <a:pt x="63" y="260"/>
                  <a:pt x="103" y="300"/>
                  <a:pt x="143" y="260"/>
                </a:cubicBezTo>
                <a:lnTo>
                  <a:pt x="250" y="155"/>
                </a:lnTo>
                <a:cubicBezTo>
                  <a:pt x="250" y="155"/>
                  <a:pt x="289" y="115"/>
                  <a:pt x="250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0" y="125"/>
                </a:lnTo>
                <a:cubicBezTo>
                  <a:pt x="120" y="125"/>
                  <a:pt x="95" y="104"/>
                  <a:pt x="45" y="120"/>
                </a:cubicBezTo>
                <a:lnTo>
                  <a:pt x="50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44" name=""/>
          <p:cNvSpPr/>
          <p:nvPr/>
        </p:nvSpPr>
        <p:spPr>
          <a:xfrm>
            <a:off x="5182200" y="6478560"/>
            <a:ext cx="117360" cy="120960"/>
          </a:xfrm>
          <a:custGeom>
            <a:avLst/>
            <a:gdLst/>
            <a:ahLst/>
            <a:rect l="0" t="0" r="r" b="b"/>
            <a:pathLst>
              <a:path w="326" h="336">
                <a:moveTo>
                  <a:pt x="275" y="222"/>
                </a:moveTo>
                <a:lnTo>
                  <a:pt x="195" y="301"/>
                </a:lnTo>
                <a:cubicBezTo>
                  <a:pt x="195" y="301"/>
                  <a:pt x="116" y="381"/>
                  <a:pt x="36" y="301"/>
                </a:cubicBezTo>
                <a:cubicBezTo>
                  <a:pt x="-44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2" y="-44"/>
                  <a:pt x="301" y="36"/>
                </a:cubicBezTo>
                <a:cubicBezTo>
                  <a:pt x="317" y="51"/>
                  <a:pt x="326" y="71"/>
                  <a:pt x="326" y="71"/>
                </a:cubicBezTo>
                <a:lnTo>
                  <a:pt x="281" y="115"/>
                </a:lnTo>
                <a:cubicBezTo>
                  <a:pt x="281" y="115"/>
                  <a:pt x="283" y="97"/>
                  <a:pt x="261" y="76"/>
                </a:cubicBezTo>
                <a:cubicBezTo>
                  <a:pt x="261" y="76"/>
                  <a:pt x="222" y="36"/>
                  <a:pt x="182" y="76"/>
                </a:cubicBezTo>
                <a:lnTo>
                  <a:pt x="76" y="181"/>
                </a:lnTo>
                <a:cubicBezTo>
                  <a:pt x="76" y="181"/>
                  <a:pt x="36" y="222"/>
                  <a:pt x="76" y="262"/>
                </a:cubicBezTo>
                <a:cubicBezTo>
                  <a:pt x="116" y="301"/>
                  <a:pt x="156" y="262"/>
                  <a:pt x="156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80" y="217"/>
                </a:cubicBezTo>
                <a:lnTo>
                  <a:pt x="275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645" name=""/>
          <p:cNvSpPr txBox="1"/>
          <p:nvPr/>
        </p:nvSpPr>
        <p:spPr>
          <a:xfrm>
            <a:off x="5624640" y="4544640"/>
            <a:ext cx="249372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Digital</a:t>
            </a:r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 (QR-Code links)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6" name=""/>
          <p:cNvSpPr txBox="1"/>
          <p:nvPr/>
        </p:nvSpPr>
        <p:spPr>
          <a:xfrm>
            <a:off x="535968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7" name=""/>
          <p:cNvSpPr txBox="1"/>
          <p:nvPr/>
        </p:nvSpPr>
        <p:spPr>
          <a:xfrm>
            <a:off x="116859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43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6400800" y="1609560"/>
            <a:ext cx="5486040" cy="3647880"/>
          </a:xfrm>
          <a:prstGeom prst="rect">
            <a:avLst/>
          </a:prstGeom>
          <a:ln w="0">
            <a:noFill/>
          </a:ln>
        </p:spPr>
      </p:pic>
      <p:sp>
        <p:nvSpPr>
          <p:cNvPr id="76" name=""/>
          <p:cNvSpPr txBox="1"/>
          <p:nvPr/>
        </p:nvSpPr>
        <p:spPr>
          <a:xfrm>
            <a:off x="747720" y="1619640"/>
            <a:ext cx="240696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Was ist TDD ?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"/>
          <p:cNvSpPr/>
          <p:nvPr/>
        </p:nvSpPr>
        <p:spPr>
          <a:xfrm>
            <a:off x="1066680" y="318132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5"/>
                  <a:pt x="236" y="151"/>
                  <a:pt x="230" y="165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5"/>
                  <a:pt x="0" y="120"/>
                </a:cubicBezTo>
                <a:cubicBezTo>
                  <a:pt x="0" y="104"/>
                  <a:pt x="3" y="89"/>
                  <a:pt x="9" y="73"/>
                </a:cubicBezTo>
                <a:cubicBezTo>
                  <a:pt x="16" y="58"/>
                  <a:pt x="25" y="46"/>
                  <a:pt x="36" y="34"/>
                </a:cubicBezTo>
                <a:cubicBezTo>
                  <a:pt x="47" y="23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3"/>
                  <a:pt x="204" y="34"/>
                </a:cubicBezTo>
                <a:cubicBezTo>
                  <a:pt x="215" y="46"/>
                  <a:pt x="224" y="58"/>
                  <a:pt x="230" y="73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78" name=""/>
          <p:cNvSpPr txBox="1"/>
          <p:nvPr/>
        </p:nvSpPr>
        <p:spPr>
          <a:xfrm>
            <a:off x="747720" y="2487240"/>
            <a:ext cx="35049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TDD = Test-Driven Development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9" name=""/>
          <p:cNvSpPr/>
          <p:nvPr/>
        </p:nvSpPr>
        <p:spPr>
          <a:xfrm>
            <a:off x="1066680" y="3657240"/>
            <a:ext cx="86040" cy="86400"/>
          </a:xfrm>
          <a:custGeom>
            <a:avLst/>
            <a:gdLst/>
            <a:ahLst/>
            <a:rect l="0" t="0" r="r" b="b"/>
            <a:pathLst>
              <a:path w="239" h="240">
                <a:moveTo>
                  <a:pt x="239" y="120"/>
                </a:moveTo>
                <a:cubicBezTo>
                  <a:pt x="239" y="135"/>
                  <a:pt x="236" y="151"/>
                  <a:pt x="230" y="165"/>
                </a:cubicBezTo>
                <a:cubicBezTo>
                  <a:pt x="224" y="180"/>
                  <a:pt x="215" y="193"/>
                  <a:pt x="204" y="205"/>
                </a:cubicBezTo>
                <a:cubicBezTo>
                  <a:pt x="193" y="216"/>
                  <a:pt x="180" y="225"/>
                  <a:pt x="165" y="231"/>
                </a:cubicBezTo>
                <a:cubicBezTo>
                  <a:pt x="151" y="237"/>
                  <a:pt x="136" y="240"/>
                  <a:pt x="120" y="240"/>
                </a:cubicBezTo>
                <a:cubicBezTo>
                  <a:pt x="104" y="240"/>
                  <a:pt x="89" y="237"/>
                  <a:pt x="74" y="231"/>
                </a:cubicBezTo>
                <a:cubicBezTo>
                  <a:pt x="60" y="225"/>
                  <a:pt x="47" y="216"/>
                  <a:pt x="36" y="205"/>
                </a:cubicBezTo>
                <a:cubicBezTo>
                  <a:pt x="25" y="193"/>
                  <a:pt x="16" y="180"/>
                  <a:pt x="9" y="165"/>
                </a:cubicBezTo>
                <a:cubicBezTo>
                  <a:pt x="3" y="151"/>
                  <a:pt x="0" y="135"/>
                  <a:pt x="0" y="120"/>
                </a:cubicBezTo>
                <a:cubicBezTo>
                  <a:pt x="0" y="104"/>
                  <a:pt x="3" y="89"/>
                  <a:pt x="9" y="74"/>
                </a:cubicBezTo>
                <a:cubicBezTo>
                  <a:pt x="16" y="59"/>
                  <a:pt x="25" y="47"/>
                  <a:pt x="36" y="35"/>
                </a:cubicBezTo>
                <a:cubicBezTo>
                  <a:pt x="47" y="24"/>
                  <a:pt x="60" y="16"/>
                  <a:pt x="74" y="10"/>
                </a:cubicBezTo>
                <a:cubicBezTo>
                  <a:pt x="89" y="4"/>
                  <a:pt x="104" y="0"/>
                  <a:pt x="120" y="0"/>
                </a:cubicBezTo>
                <a:cubicBezTo>
                  <a:pt x="136" y="0"/>
                  <a:pt x="151" y="4"/>
                  <a:pt x="165" y="10"/>
                </a:cubicBezTo>
                <a:cubicBezTo>
                  <a:pt x="180" y="16"/>
                  <a:pt x="193" y="24"/>
                  <a:pt x="204" y="35"/>
                </a:cubicBezTo>
                <a:cubicBezTo>
                  <a:pt x="215" y="47"/>
                  <a:pt x="224" y="59"/>
                  <a:pt x="230" y="74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80" name=""/>
          <p:cNvSpPr txBox="1"/>
          <p:nvPr/>
        </p:nvSpPr>
        <p:spPr>
          <a:xfrm>
            <a:off x="1300320" y="3058920"/>
            <a:ext cx="10836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Test First!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" name=""/>
          <p:cNvSpPr txBox="1"/>
          <p:nvPr/>
        </p:nvSpPr>
        <p:spPr>
          <a:xfrm>
            <a:off x="1300320" y="3535200"/>
            <a:ext cx="38422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Driven: erst Test dann Produktions-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" name=""/>
          <p:cNvSpPr/>
          <p:nvPr/>
        </p:nvSpPr>
        <p:spPr>
          <a:xfrm>
            <a:off x="1066680" y="4562280"/>
            <a:ext cx="86040" cy="86040"/>
          </a:xfrm>
          <a:custGeom>
            <a:avLst/>
            <a:gdLst/>
            <a:ahLst/>
            <a:rect l="0" t="0" r="r" b="b"/>
            <a:pathLst>
              <a:path w="239" h="239">
                <a:moveTo>
                  <a:pt x="239" y="120"/>
                </a:moveTo>
                <a:cubicBezTo>
                  <a:pt x="239" y="136"/>
                  <a:pt x="236" y="151"/>
                  <a:pt x="230" y="166"/>
                </a:cubicBezTo>
                <a:cubicBezTo>
                  <a:pt x="224" y="180"/>
                  <a:pt x="215" y="193"/>
                  <a:pt x="204" y="204"/>
                </a:cubicBezTo>
                <a:cubicBezTo>
                  <a:pt x="193" y="215"/>
                  <a:pt x="180" y="224"/>
                  <a:pt x="165" y="230"/>
                </a:cubicBezTo>
                <a:cubicBezTo>
                  <a:pt x="151" y="236"/>
                  <a:pt x="136" y="239"/>
                  <a:pt x="120" y="239"/>
                </a:cubicBezTo>
                <a:cubicBezTo>
                  <a:pt x="104" y="239"/>
                  <a:pt x="89" y="236"/>
                  <a:pt x="74" y="230"/>
                </a:cubicBezTo>
                <a:cubicBezTo>
                  <a:pt x="60" y="224"/>
                  <a:pt x="47" y="215"/>
                  <a:pt x="36" y="204"/>
                </a:cubicBezTo>
                <a:cubicBezTo>
                  <a:pt x="25" y="193"/>
                  <a:pt x="16" y="180"/>
                  <a:pt x="9" y="166"/>
                </a:cubicBezTo>
                <a:cubicBezTo>
                  <a:pt x="3" y="151"/>
                  <a:pt x="0" y="136"/>
                  <a:pt x="0" y="120"/>
                </a:cubicBezTo>
                <a:cubicBezTo>
                  <a:pt x="0" y="104"/>
                  <a:pt x="3" y="89"/>
                  <a:pt x="9" y="75"/>
                </a:cubicBezTo>
                <a:cubicBezTo>
                  <a:pt x="16" y="59"/>
                  <a:pt x="25" y="46"/>
                  <a:pt x="36" y="35"/>
                </a:cubicBezTo>
                <a:cubicBezTo>
                  <a:pt x="47" y="24"/>
                  <a:pt x="60" y="15"/>
                  <a:pt x="74" y="9"/>
                </a:cubicBezTo>
                <a:cubicBezTo>
                  <a:pt x="89" y="3"/>
                  <a:pt x="104" y="0"/>
                  <a:pt x="120" y="0"/>
                </a:cubicBezTo>
                <a:cubicBezTo>
                  <a:pt x="136" y="0"/>
                  <a:pt x="151" y="3"/>
                  <a:pt x="165" y="9"/>
                </a:cubicBezTo>
                <a:cubicBezTo>
                  <a:pt x="180" y="15"/>
                  <a:pt x="193" y="24"/>
                  <a:pt x="204" y="35"/>
                </a:cubicBezTo>
                <a:cubicBezTo>
                  <a:pt x="215" y="46"/>
                  <a:pt x="224" y="59"/>
                  <a:pt x="230" y="75"/>
                </a:cubicBezTo>
                <a:cubicBezTo>
                  <a:pt x="236" y="89"/>
                  <a:pt x="239" y="104"/>
                  <a:pt x="239" y="120"/>
                </a:cubicBezTo>
                <a:close/>
              </a:path>
            </a:pathLst>
          </a:custGeom>
          <a:solidFill>
            <a:srgbClr val="1f2328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300320" y="3954240"/>
            <a:ext cx="5522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Code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" name=""/>
          <p:cNvSpPr txBox="1"/>
          <p:nvPr/>
        </p:nvSpPr>
        <p:spPr>
          <a:xfrm>
            <a:off x="1300320" y="4439880"/>
            <a:ext cx="39240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Tests: automatisiert, nicht manuelle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86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1300320" y="4849560"/>
            <a:ext cx="57276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Tests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8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1179612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5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2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1981080" y="0"/>
            <a:ext cx="8238600" cy="6857640"/>
          </a:xfrm>
          <a:prstGeom prst="rect">
            <a:avLst/>
          </a:prstGeom>
          <a:ln w="0">
            <a:noFill/>
          </a:ln>
        </p:spPr>
      </p:pic>
      <p:sp>
        <p:nvSpPr>
          <p:cNvPr id="95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96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97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" name=""/>
          <p:cNvSpPr txBox="1"/>
          <p:nvPr/>
        </p:nvSpPr>
        <p:spPr>
          <a:xfrm>
            <a:off x="117874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6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737640" y="737640"/>
            <a:ext cx="10021320" cy="6123240"/>
          </a:xfrm>
          <a:prstGeom prst="rect">
            <a:avLst/>
          </a:prstGeom>
          <a:ln w="0">
            <a:noFill/>
          </a:ln>
        </p:spPr>
      </p:pic>
      <p:sp>
        <p:nvSpPr>
          <p:cNvPr id="104" name=""/>
          <p:cNvSpPr/>
          <p:nvPr/>
        </p:nvSpPr>
        <p:spPr>
          <a:xfrm>
            <a:off x="35784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90" y="36"/>
                </a:cubicBezTo>
                <a:cubicBezTo>
                  <a:pt x="369" y="115"/>
                  <a:pt x="290" y="194"/>
                  <a:pt x="290" y="194"/>
                </a:cubicBezTo>
                <a:lnTo>
                  <a:pt x="184" y="300"/>
                </a:lnTo>
                <a:cubicBezTo>
                  <a:pt x="184" y="300"/>
                  <a:pt x="104" y="381"/>
                  <a:pt x="24" y="300"/>
                </a:cubicBezTo>
                <a:cubicBezTo>
                  <a:pt x="9" y="285"/>
                  <a:pt x="0" y="265"/>
                  <a:pt x="0" y="265"/>
                </a:cubicBezTo>
                <a:lnTo>
                  <a:pt x="44" y="221"/>
                </a:lnTo>
                <a:cubicBezTo>
                  <a:pt x="44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50" y="155"/>
                </a:lnTo>
                <a:cubicBezTo>
                  <a:pt x="250" y="155"/>
                  <a:pt x="290" y="115"/>
                  <a:pt x="250" y="75"/>
                </a:cubicBezTo>
                <a:cubicBezTo>
                  <a:pt x="210" y="36"/>
                  <a:pt x="171" y="75"/>
                  <a:pt x="171" y="75"/>
                </a:cubicBezTo>
                <a:lnTo>
                  <a:pt x="120" y="125"/>
                </a:lnTo>
                <a:cubicBezTo>
                  <a:pt x="120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05" name=""/>
          <p:cNvSpPr/>
          <p:nvPr/>
        </p:nvSpPr>
        <p:spPr>
          <a:xfrm>
            <a:off x="30564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6" y="301"/>
                </a:cubicBezTo>
                <a:cubicBezTo>
                  <a:pt x="-45" y="222"/>
                  <a:pt x="36" y="142"/>
                  <a:pt x="36" y="142"/>
                </a:cubicBezTo>
                <a:lnTo>
                  <a:pt x="142" y="36"/>
                </a:lnTo>
                <a:cubicBezTo>
                  <a:pt x="142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1" y="76"/>
                </a:cubicBezTo>
                <a:lnTo>
                  <a:pt x="75" y="181"/>
                </a:lnTo>
                <a:cubicBezTo>
                  <a:pt x="75" y="181"/>
                  <a:pt x="36" y="222"/>
                  <a:pt x="75" y="262"/>
                </a:cubicBezTo>
                <a:cubicBezTo>
                  <a:pt x="115" y="301"/>
                  <a:pt x="155" y="262"/>
                  <a:pt x="155" y="262"/>
                </a:cubicBezTo>
                <a:lnTo>
                  <a:pt x="204" y="212"/>
                </a:lnTo>
                <a:cubicBezTo>
                  <a:pt x="204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06" name=""/>
          <p:cNvSpPr txBox="1"/>
          <p:nvPr/>
        </p:nvSpPr>
        <p:spPr>
          <a:xfrm>
            <a:off x="48276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" name=""/>
          <p:cNvSpPr txBox="1"/>
          <p:nvPr/>
        </p:nvSpPr>
        <p:spPr>
          <a:xfrm>
            <a:off x="1180476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7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304920" y="1657440"/>
            <a:ext cx="5486040" cy="3542760"/>
          </a:xfrm>
          <a:prstGeom prst="rect">
            <a:avLst/>
          </a:prstGeom>
          <a:ln w="0">
            <a:noFill/>
          </a:ln>
        </p:spPr>
      </p:pic>
      <p:sp>
        <p:nvSpPr>
          <p:cNvPr id="113" name=""/>
          <p:cNvSpPr txBox="1"/>
          <p:nvPr/>
        </p:nvSpPr>
        <p:spPr>
          <a:xfrm>
            <a:off x="6843600" y="3086280"/>
            <a:ext cx="22759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Vertrauen au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15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16" name=""/>
          <p:cNvSpPr txBox="1"/>
          <p:nvPr/>
        </p:nvSpPr>
        <p:spPr>
          <a:xfrm>
            <a:off x="9446400" y="3086280"/>
            <a:ext cx="86832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auen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" name=""/>
          <p:cNvSpPr txBox="1"/>
          <p:nvPr/>
        </p:nvSpPr>
        <p:spPr>
          <a:xfrm>
            <a:off x="117874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8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1" name="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10572840" y="190440"/>
            <a:ext cx="1428480" cy="45684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914400" y="733320"/>
            <a:ext cx="4266720" cy="5390640"/>
          </a:xfrm>
          <a:prstGeom prst="rect">
            <a:avLst/>
          </a:prstGeom>
          <a:ln w="0">
            <a:noFill/>
          </a:ln>
        </p:spPr>
      </p:pic>
      <p:sp>
        <p:nvSpPr>
          <p:cNvPr id="124" name=""/>
          <p:cNvSpPr txBox="1"/>
          <p:nvPr/>
        </p:nvSpPr>
        <p:spPr>
          <a:xfrm>
            <a:off x="6843600" y="2038680"/>
            <a:ext cx="30780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Warum solltet Ihr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6843600" y="2591280"/>
            <a:ext cx="3929400" cy="54144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3480" strike="noStrike" u="none">
                <a:solidFill>
                  <a:srgbClr val="224466"/>
                </a:solidFill>
                <a:uFillTx/>
                <a:latin typeface="Slabo27px"/>
                <a:ea typeface="Slabo27px"/>
              </a:rPr>
              <a:t>jemandem vertrauen...</a:t>
            </a:r>
            <a:endParaRPr b="0" lang="de-DE" sz="348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6843600" y="3458880"/>
            <a:ext cx="370944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... der euch empﬁehlt, X zu lernen?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6843600" y="4020840"/>
            <a:ext cx="442440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nach 32 Jahren AMAZON Verkaufsrang 3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" name=""/>
          <p:cNvSpPr/>
          <p:nvPr/>
        </p:nvSpPr>
        <p:spPr>
          <a:xfrm>
            <a:off x="6453720" y="643068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51" y="115"/>
                </a:moveTo>
                <a:lnTo>
                  <a:pt x="130" y="36"/>
                </a:lnTo>
                <a:cubicBezTo>
                  <a:pt x="130" y="36"/>
                  <a:pt x="210" y="-45"/>
                  <a:pt x="289" y="36"/>
                </a:cubicBezTo>
                <a:cubicBezTo>
                  <a:pt x="369" y="115"/>
                  <a:pt x="289" y="194"/>
                  <a:pt x="289" y="194"/>
                </a:cubicBezTo>
                <a:lnTo>
                  <a:pt x="183" y="300"/>
                </a:lnTo>
                <a:cubicBezTo>
                  <a:pt x="183" y="300"/>
                  <a:pt x="104" y="381"/>
                  <a:pt x="24" y="300"/>
                </a:cubicBezTo>
                <a:cubicBezTo>
                  <a:pt x="10" y="285"/>
                  <a:pt x="0" y="265"/>
                  <a:pt x="0" y="265"/>
                </a:cubicBezTo>
                <a:lnTo>
                  <a:pt x="45" y="221"/>
                </a:lnTo>
                <a:cubicBezTo>
                  <a:pt x="45" y="221"/>
                  <a:pt x="43" y="239"/>
                  <a:pt x="64" y="260"/>
                </a:cubicBezTo>
                <a:cubicBezTo>
                  <a:pt x="64" y="260"/>
                  <a:pt x="104" y="300"/>
                  <a:pt x="144" y="260"/>
                </a:cubicBezTo>
                <a:lnTo>
                  <a:pt x="249" y="155"/>
                </a:lnTo>
                <a:cubicBezTo>
                  <a:pt x="249" y="155"/>
                  <a:pt x="289" y="115"/>
                  <a:pt x="249" y="75"/>
                </a:cubicBezTo>
                <a:cubicBezTo>
                  <a:pt x="210" y="36"/>
                  <a:pt x="170" y="75"/>
                  <a:pt x="170" y="75"/>
                </a:cubicBezTo>
                <a:lnTo>
                  <a:pt x="121" y="125"/>
                </a:lnTo>
                <a:cubicBezTo>
                  <a:pt x="121" y="125"/>
                  <a:pt x="96" y="104"/>
                  <a:pt x="46" y="120"/>
                </a:cubicBezTo>
                <a:lnTo>
                  <a:pt x="51" y="115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29" name=""/>
          <p:cNvSpPr/>
          <p:nvPr/>
        </p:nvSpPr>
        <p:spPr>
          <a:xfrm>
            <a:off x="6401520" y="6478560"/>
            <a:ext cx="117000" cy="120960"/>
          </a:xfrm>
          <a:custGeom>
            <a:avLst/>
            <a:gdLst/>
            <a:ahLst/>
            <a:rect l="0" t="0" r="r" b="b"/>
            <a:pathLst>
              <a:path w="325" h="336">
                <a:moveTo>
                  <a:pt x="274" y="222"/>
                </a:moveTo>
                <a:lnTo>
                  <a:pt x="195" y="301"/>
                </a:lnTo>
                <a:cubicBezTo>
                  <a:pt x="195" y="301"/>
                  <a:pt x="115" y="381"/>
                  <a:pt x="35" y="301"/>
                </a:cubicBezTo>
                <a:cubicBezTo>
                  <a:pt x="-44" y="222"/>
                  <a:pt x="35" y="142"/>
                  <a:pt x="35" y="142"/>
                </a:cubicBezTo>
                <a:lnTo>
                  <a:pt x="141" y="36"/>
                </a:lnTo>
                <a:cubicBezTo>
                  <a:pt x="141" y="36"/>
                  <a:pt x="221" y="-44"/>
                  <a:pt x="301" y="36"/>
                </a:cubicBezTo>
                <a:cubicBezTo>
                  <a:pt x="316" y="51"/>
                  <a:pt x="325" y="71"/>
                  <a:pt x="325" y="71"/>
                </a:cubicBezTo>
                <a:lnTo>
                  <a:pt x="280" y="115"/>
                </a:lnTo>
                <a:cubicBezTo>
                  <a:pt x="280" y="115"/>
                  <a:pt x="282" y="97"/>
                  <a:pt x="261" y="76"/>
                </a:cubicBezTo>
                <a:cubicBezTo>
                  <a:pt x="261" y="76"/>
                  <a:pt x="221" y="36"/>
                  <a:pt x="182" y="76"/>
                </a:cubicBezTo>
                <a:lnTo>
                  <a:pt x="75" y="181"/>
                </a:lnTo>
                <a:cubicBezTo>
                  <a:pt x="75" y="181"/>
                  <a:pt x="35" y="222"/>
                  <a:pt x="75" y="262"/>
                </a:cubicBezTo>
                <a:cubicBezTo>
                  <a:pt x="114" y="301"/>
                  <a:pt x="155" y="262"/>
                  <a:pt x="155" y="262"/>
                </a:cubicBezTo>
                <a:lnTo>
                  <a:pt x="205" y="212"/>
                </a:lnTo>
                <a:cubicBezTo>
                  <a:pt x="205" y="212"/>
                  <a:pt x="229" y="233"/>
                  <a:pt x="279" y="217"/>
                </a:cubicBezTo>
                <a:lnTo>
                  <a:pt x="274" y="222"/>
                </a:lnTo>
                <a:close/>
              </a:path>
            </a:pathLst>
          </a:custGeom>
          <a:solidFill>
            <a:srgbClr val="8899a6"/>
          </a:solidFill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400" strike="noStrike" u="none">
              <a:solidFill>
                <a:srgbClr val="ffffff"/>
              </a:solidFill>
              <a:uFillTx/>
              <a:latin typeface="Times New Roman"/>
            </a:endParaRPr>
          </a:p>
        </p:txBody>
      </p:sp>
      <p:sp>
        <p:nvSpPr>
          <p:cNvPr id="130" name=""/>
          <p:cNvSpPr txBox="1"/>
          <p:nvPr/>
        </p:nvSpPr>
        <p:spPr>
          <a:xfrm>
            <a:off x="6843600" y="4439880"/>
            <a:ext cx="3934080" cy="3387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2170" strike="noStrike" u="none">
                <a:solidFill>
                  <a:srgbClr val="1f2328"/>
                </a:solidFill>
                <a:uFillTx/>
                <a:latin typeface="Slabo27px"/>
                <a:ea typeface="Slabo27px"/>
              </a:rPr>
              <a:t>(Objectorientiertes Softwaredesign )</a:t>
            </a:r>
            <a:endParaRPr b="0" lang="de-DE" sz="21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" name=""/>
          <p:cNvSpPr txBox="1"/>
          <p:nvPr/>
        </p:nvSpPr>
        <p:spPr>
          <a:xfrm>
            <a:off x="6578640" y="6423120"/>
            <a:ext cx="1600200" cy="2091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350" strike="noStrike" u="none">
                <a:solidFill>
                  <a:srgbClr val="0969da"/>
                </a:solidFill>
                <a:uFillTx/>
                <a:latin typeface="Slabo27px"/>
                <a:ea typeface="Slabo27px"/>
              </a:rPr>
              <a:t>https://bodote.github.io</a:t>
            </a:r>
            <a:endParaRPr b="0" lang="de-DE" sz="135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" name=""/>
          <p:cNvSpPr txBox="1"/>
          <p:nvPr/>
        </p:nvSpPr>
        <p:spPr>
          <a:xfrm>
            <a:off x="11787480" y="6341400"/>
            <a:ext cx="228240" cy="279360"/>
          </a:xfrm>
          <a:prstGeom prst="rect">
            <a:avLst/>
          </a:prstGeom>
          <a:noFill/>
          <a:ln w="0">
            <a:noFill/>
          </a:ln>
        </p:spPr>
        <p:txBody>
          <a:bodyPr wrap="none" lIns="0" rIns="0" tIns="0" bIns="0" anchor="t">
            <a:noAutofit/>
          </a:bodyPr>
          <a:p>
            <a:r>
              <a:rPr b="0" lang="de-DE" sz="1800" strike="noStrike" u="none">
                <a:solidFill>
                  <a:srgbClr val="777777"/>
                </a:solidFill>
                <a:uFillTx/>
                <a:latin typeface="Slabo27px"/>
                <a:ea typeface="Slabo27px"/>
              </a:rPr>
              <a:t>9</a:t>
            </a:r>
            <a:endParaRPr b="0" lang="de-DE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de-DE</dc:language>
  <cp:lastModifiedBy/>
  <cp:revision>0</cp:revision>
  <dc:subject/>
  <dc:title/>
</cp:coreProperties>
</file>